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8"/>
  </p:notes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306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12192000" cy="6858000"/>
  <p:notesSz cx="6858000" cy="9144000"/>
  <p:embeddedFontLst>
    <p:embeddedFont>
      <p:font typeface="Lato" panose="020B0604020202020204" charset="0"/>
      <p:regular r:id="rId49"/>
      <p:bold r:id="rId50"/>
      <p:italic r:id="rId51"/>
      <p:boldItalic r:id="rId52"/>
    </p:embeddedFont>
    <p:embeddedFont>
      <p:font typeface="Lato Black" panose="020B0604020202020204" charset="0"/>
      <p:bold r:id="rId53"/>
      <p:boldItalic r:id="rId54"/>
    </p:embeddedFont>
    <p:embeddedFont>
      <p:font typeface="Lato Light" panose="020F0302020204030203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4781"/>
    <a:srgbClr val="F9F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7326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330" y="48"/>
      </p:cViewPr>
      <p:guideLst>
        <p:guide orient="horz" pos="193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80CB6-E54D-C849-A561-FC496D54DC98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35C4-530C-C646-8779-5D2DB6224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7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664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08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latin typeface="+mn-lt"/>
              </a:rPr>
              <a:t>Associados com diferentes perspectivas e experiências levam inovação aos clubes, tornando-os mais perspicazes quanto às necessidades comunitárias. </a:t>
            </a:r>
          </a:p>
          <a:p>
            <a:endParaRPr lang="pt-BR" sz="1800" dirty="0">
              <a:latin typeface="+mn-lt"/>
            </a:endParaRPr>
          </a:p>
          <a:p>
            <a:r>
              <a:rPr lang="pt-BR" sz="1800" dirty="0">
                <a:latin typeface="+mn-lt"/>
              </a:rPr>
              <a:t>Para fortalecer o clube e aumentar sua capacidade de causar mudanças positivas, envolva os associados nas atividades, usando seus talentos e contando com as suas opiniões. </a:t>
            </a:r>
          </a:p>
          <a:p>
            <a:endParaRPr lang="pt-BR" sz="1800" dirty="0">
              <a:latin typeface="+mn-lt"/>
            </a:endParaRPr>
          </a:p>
          <a:p>
            <a:r>
              <a:rPr lang="pt-BR" sz="1800" dirty="0">
                <a:latin typeface="+mn-lt"/>
              </a:rPr>
              <a:t>Procure obter mais engajamento, associados e diversidade no clube. </a:t>
            </a:r>
          </a:p>
          <a:p>
            <a:endParaRPr lang="pt-BR" sz="1800" dirty="0">
              <a:latin typeface="+mn-lt"/>
            </a:endParaRPr>
          </a:p>
          <a:p>
            <a:r>
              <a:rPr lang="pt-BR" sz="1800" b="1" dirty="0">
                <a:latin typeface="+mn-lt"/>
              </a:rPr>
              <a:t>Atingir ao menos quatro das metas a seguir.</a:t>
            </a:r>
            <a:r>
              <a:rPr lang="pt-BR" sz="1800" dirty="0">
                <a:latin typeface="+mn-lt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9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Inserir no mínimo dez metas no Rotary Club Central.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2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Atualizar ou criar o plano estratégico do clube.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92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Atingir ganho real no número de associados. Clubes com até 50 rotarianos devem ter no mínimo um novo associado até 1º de julho de 2018 em relação a 1º de julho de 2017; clubes com 51 rotarianos ou mais devem ter no mínimo dois novos associados.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914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Atingir ganho real no número de associados. Clubes com até 50 rotarianos devem ter no mínimo um novo associado até 1º de julho de 2018 em relação a 1º de julho de 2017; clubes com 51 rotarianos ou mais devem ter no mínimo dois novos associados.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61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Atingir ganho real no número de associadas. Clubes com até 50 rotarianos devem ter no mínimo uma nova associada; clubes com 51 rotarianos ou mais devem ter no mínimo duas novas associadas.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890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Atingir ganho real no número de associadas. Clubes com até 50 rotarianos devem ter no mínimo uma nova associada; clubes com 51 rotarianos ou mais devem ter no mínimo duas novas associadas.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871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Atingir ganho real no número de associados abaixo de 40 anos, contando aqueles nascidos após 1º de julho de 1977 que se associaram entre 1º de julho de 2017 e 1º de julho de 2018. Clubes com até 50 rotarianos devem admitir no mínimo um novo associado abaixo de 40; clubes com 51 rotarianos ou mais devem admitir no mínimo dois associados abaixo de 40.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03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Atingir ganho real no número de associados abaixo de 40 anos, contando aqueles nascidos após 1º de julho de 1977 que se associaram entre 1º de julho de 2017 e 1º de julho de 2018. Clubes com até 50 rotarianos devem admitir no mínimo um novo associado abaixo de 40; clubes com 51 rotarianos ou mais devem admitir no mínimo dois associados abaixo de 40.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27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743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Engajar os rotarianos em outras atividades além das reuniões do clube. </a:t>
            </a:r>
            <a:r>
              <a:rPr lang="pt-BR" b="1" i="1"/>
              <a:t>Registre no Rotary Club Central pelo menos uma atividade social de clube ou indique que mais de 50% dos associados fizeram trabalho voluntário pelo clube.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619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Patrocinar ou </a:t>
            </a:r>
            <a:r>
              <a:rPr lang="pt-BR" dirty="0" err="1"/>
              <a:t>copatrocinar</a:t>
            </a:r>
            <a:r>
              <a:rPr lang="pt-BR" dirty="0"/>
              <a:t> um novo Rotary Club ou Núcleo Rotary de Desenvolvimento Comunitário (NRDC) para expandir o alcance do Rotary na comunidade. </a:t>
            </a:r>
            <a:r>
              <a:rPr lang="pt-BR" b="1" i="1" dirty="0"/>
              <a:t>Para patrocinar um NRDC, preencha o formulário de organização e envie-o ao RI. O trabalho do Rotary Club que patrocina um novo clube </a:t>
            </a:r>
            <a:r>
              <a:rPr lang="pt-BR" b="1" i="1" dirty="0" smtClean="0"/>
              <a:t>é registrado </a:t>
            </a:r>
            <a:r>
              <a:rPr lang="pt-BR" b="1" i="1" dirty="0"/>
              <a:t>assim que este entregar sua documentação.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409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Patrocinar ou </a:t>
            </a:r>
            <a:r>
              <a:rPr lang="pt-BR" err="1"/>
              <a:t>copatrocinar</a:t>
            </a:r>
            <a:r>
              <a:rPr lang="pt-BR"/>
              <a:t> um Interact ou Rotaract Club para trazer jovens ao Rotary. </a:t>
            </a:r>
            <a:r>
              <a:rPr lang="pt-BR" b="1" i="1"/>
              <a:t>Envie o devido formulário respectivamente para </a:t>
            </a:r>
            <a:r>
              <a:rPr lang="pt-BR" b="1" i="1" err="1"/>
              <a:t>interact@rotary.org</a:t>
            </a:r>
            <a:r>
              <a:rPr lang="pt-BR" b="1" i="1"/>
              <a:t> ou </a:t>
            </a:r>
            <a:r>
              <a:rPr lang="pt-BR" b="1" i="1" err="1"/>
              <a:t>rotaract@rotary.org</a:t>
            </a:r>
            <a:r>
              <a:rPr lang="pt-BR" b="1" i="1"/>
              <a:t>._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22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018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>
                <a:latin typeface="+mn-lt"/>
              </a:rPr>
              <a:t>Por meio de projetos locais e internacionais, os clubes vencem desafios humanitários. </a:t>
            </a:r>
          </a:p>
          <a:p>
            <a:endParaRPr lang="pt-BR" sz="1800">
              <a:latin typeface="+mn-lt"/>
            </a:endParaRPr>
          </a:p>
          <a:p>
            <a:r>
              <a:rPr lang="pt-BR" sz="1800">
                <a:latin typeface="+mn-lt"/>
              </a:rPr>
              <a:t>Isso é feito por meio de promoção da paz, combate a doenças, desenvolvimento de economias locais, fornecimento de água, assistência a mães e filhos, apoio à educação, proteção ao meio ambiente e erradicação da pólio. </a:t>
            </a:r>
          </a:p>
          <a:p>
            <a:endParaRPr lang="pt-BR" sz="1800">
              <a:latin typeface="+mn-lt"/>
            </a:endParaRPr>
          </a:p>
          <a:p>
            <a:r>
              <a:rPr lang="pt-BR" sz="1800">
                <a:latin typeface="+mn-lt"/>
              </a:rPr>
              <a:t>Faça a diferença na sua comunidade e no mundo todo engajando rotarianos, jovens, </a:t>
            </a:r>
            <a:r>
              <a:rPr lang="pt-BR" sz="1800" err="1">
                <a:latin typeface="+mn-lt"/>
              </a:rPr>
              <a:t>alumni</a:t>
            </a:r>
            <a:r>
              <a:rPr lang="pt-BR" sz="1800">
                <a:latin typeface="+mn-lt"/>
              </a:rPr>
              <a:t> e o público externo nas nossas seis áreas de enfoque, programas e também pelas doações à Fundação Rotária. </a:t>
            </a:r>
          </a:p>
          <a:p>
            <a:endParaRPr lang="pt-BR" sz="1800">
              <a:latin typeface="+mn-lt"/>
            </a:endParaRPr>
          </a:p>
          <a:p>
            <a:r>
              <a:rPr lang="pt-BR" sz="1800" b="1">
                <a:latin typeface="+mn-lt"/>
              </a:rPr>
              <a:t>Atingir ao menos quatro das metas a</a:t>
            </a:r>
            <a:r>
              <a:rPr lang="pt-BR" sz="1800" b="1" baseline="0">
                <a:latin typeface="+mn-lt"/>
              </a:rPr>
              <a:t> seguir.</a:t>
            </a:r>
            <a:endParaRPr lang="pt-BR" sz="1800" b="1">
              <a:latin typeface="+mn-lt"/>
            </a:endParaRPr>
          </a:p>
          <a:p>
            <a:endParaRPr lang="pt-BR" sz="180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68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Patrocinar um evento, ou encaminhar associados para participar de evento de erradicação da pólio ou de arrecadação de fundos ao Fólio Plus. Utilize recursos do site </a:t>
            </a:r>
            <a:r>
              <a:rPr lang="pt-BR" i="1" err="1"/>
              <a:t>endpolio.org</a:t>
            </a:r>
            <a:r>
              <a:rPr lang="pt-BR" i="1"/>
              <a:t>/</a:t>
            </a:r>
            <a:r>
              <a:rPr lang="pt-BR" i="1" err="1"/>
              <a:t>pt</a:t>
            </a:r>
            <a:r>
              <a:rPr lang="pt-BR"/>
              <a:t>. </a:t>
            </a:r>
          </a:p>
          <a:p>
            <a:endParaRPr lang="pt-BR" b="1"/>
          </a:p>
          <a:p>
            <a:r>
              <a:rPr lang="pt-BR" b="1" i="1"/>
              <a:t>Registre esta conquista no Rotary </a:t>
            </a:r>
            <a:r>
              <a:rPr lang="pt-BR" b="1" i="1" err="1"/>
              <a:t>Showcase</a:t>
            </a:r>
            <a:r>
              <a:rPr lang="pt-BR" b="1" i="1"/>
              <a:t>, na categoria pólio.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733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Formar parceria com a Fundação Rotária no patrocínio de no mínimo um projeto financiado por Subsídio Distrital ou Global. </a:t>
            </a:r>
          </a:p>
          <a:p>
            <a:endParaRPr lang="pt-BR"/>
          </a:p>
          <a:p>
            <a:r>
              <a:rPr lang="pt-BR" b="1"/>
              <a:t>Leia mais em </a:t>
            </a:r>
            <a:r>
              <a:rPr lang="pt-BR" b="1" err="1"/>
              <a:t>www.rotary.org</a:t>
            </a:r>
            <a:r>
              <a:rPr lang="pt-BR" b="1"/>
              <a:t>/</a:t>
            </a:r>
            <a:r>
              <a:rPr lang="pt-BR" b="1" err="1"/>
              <a:t>pt</a:t>
            </a:r>
            <a:r>
              <a:rPr lang="pt-BR" b="1"/>
              <a:t>/</a:t>
            </a:r>
            <a:r>
              <a:rPr lang="pt-BR" b="1" err="1"/>
              <a:t>grants</a:t>
            </a:r>
            <a:r>
              <a:rPr lang="pt-BR" b="1"/>
              <a:t>. </a:t>
            </a:r>
            <a:endParaRPr lang="pt-BR" b="1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103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Fazer pelo menos um projeto ambiental. </a:t>
            </a:r>
          </a:p>
          <a:p>
            <a:r>
              <a:rPr lang="pt-BR" b="1" i="1"/>
              <a:t>Registre esta conquista no Rotary </a:t>
            </a:r>
            <a:r>
              <a:rPr lang="pt-BR" b="1" i="1" err="1"/>
              <a:t>Showcase</a:t>
            </a:r>
            <a:r>
              <a:rPr lang="pt-BR" b="1" i="1"/>
              <a:t>, na categoria meio ambiente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Fazer uma diferença maior por meio do trabalho conjunto. </a:t>
            </a:r>
          </a:p>
          <a:p>
            <a:endParaRPr lang="pt-BR"/>
          </a:p>
          <a:p>
            <a:r>
              <a:rPr lang="pt-BR"/>
              <a:t>Colabore com outros Rotary </a:t>
            </a:r>
            <a:r>
              <a:rPr lang="pt-BR" err="1"/>
              <a:t>Clubs</a:t>
            </a:r>
            <a:r>
              <a:rPr lang="pt-BR"/>
              <a:t> da sua região para aumentar o escopo e a visibilidade de um projeto. </a:t>
            </a:r>
          </a:p>
          <a:p>
            <a:endParaRPr lang="pt-BR"/>
          </a:p>
          <a:p>
            <a:r>
              <a:rPr lang="pt-BR" b="1" i="1"/>
              <a:t>Registre esta conquista no Rotary </a:t>
            </a:r>
            <a:r>
              <a:rPr lang="pt-BR" b="1" i="1" err="1"/>
              <a:t>Showcase</a:t>
            </a:r>
            <a:r>
              <a:rPr lang="pt-BR" b="1" i="1"/>
              <a:t> ou no Rotary Club Central.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43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Incluir a família rotária em projetos sustentáveis. </a:t>
            </a:r>
          </a:p>
          <a:p>
            <a:endParaRPr lang="pt-BR"/>
          </a:p>
          <a:p>
            <a:r>
              <a:rPr lang="pt-BR"/>
              <a:t>Convidar </a:t>
            </a:r>
            <a:r>
              <a:rPr lang="pt-BR" err="1"/>
              <a:t>interactianos</a:t>
            </a:r>
            <a:r>
              <a:rPr lang="pt-BR"/>
              <a:t>, </a:t>
            </a:r>
            <a:r>
              <a:rPr lang="pt-BR" err="1"/>
              <a:t>rotaractianos</a:t>
            </a:r>
            <a:r>
              <a:rPr lang="pt-BR"/>
              <a:t>, membros de NRDC e </a:t>
            </a:r>
            <a:r>
              <a:rPr lang="pt-BR" err="1"/>
              <a:t>alumni</a:t>
            </a:r>
            <a:r>
              <a:rPr lang="pt-BR"/>
              <a:t> para participar de projetos e eventos do clube. 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0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025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Aumentar as doações à Fundação Rotária em no mínimo 10% em relação a 2016-17, com base na sua moeda. </a:t>
            </a:r>
          </a:p>
          <a:p>
            <a:endParaRPr lang="pt-BR"/>
          </a:p>
          <a:p>
            <a:r>
              <a:rPr lang="pt-BR" b="1" i="1"/>
              <a:t>Registre esta conquista no Rotary Club Central.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439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Aumentar o número de associados que doam US$25 ou mais a um fundo da Fundação Rotária. </a:t>
            </a:r>
            <a:endParaRPr lang="pt-BR" b="1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16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Atingir o nível de contribuição mínima de US$100 per capita ao Fundo Anual.</a:t>
            </a:r>
            <a:endParaRPr lang="pt-BR" b="1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190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Usar o Rotary </a:t>
            </a:r>
            <a:r>
              <a:rPr lang="pt-BR" err="1"/>
              <a:t>Ideas</a:t>
            </a:r>
            <a:r>
              <a:rPr lang="pt-BR"/>
              <a:t>, a nossa plataforma de </a:t>
            </a:r>
            <a:r>
              <a:rPr lang="pt-BR" err="1"/>
              <a:t>crowdsourcing</a:t>
            </a:r>
            <a:r>
              <a:rPr lang="pt-BR"/>
              <a:t>, para contribuir a um projeto ou buscar recursos para iniciativas locais ou internacionais do seu clube. </a:t>
            </a:r>
            <a:endParaRPr lang="pt-BR" b="1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49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0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>
                <a:latin typeface="+mn-lt"/>
              </a:rPr>
              <a:t>Uma imagem pública positiva melhora a relação do seu clube com a comunidade e atrai associados. </a:t>
            </a:r>
          </a:p>
          <a:p>
            <a:endParaRPr lang="pt-BR" sz="1800">
              <a:latin typeface="+mn-lt"/>
            </a:endParaRPr>
          </a:p>
          <a:p>
            <a:r>
              <a:rPr lang="pt-BR" sz="1800">
                <a:latin typeface="+mn-lt"/>
              </a:rPr>
              <a:t>Projete a imagem pública e aumente a conscientização sobre o Rotary na comunidade, divulgando como as atividades do seu clube que fazem a diferença. </a:t>
            </a:r>
          </a:p>
          <a:p>
            <a:endParaRPr lang="pt-BR" sz="1800">
              <a:latin typeface="+mn-lt"/>
            </a:endParaRPr>
          </a:p>
          <a:p>
            <a:r>
              <a:rPr lang="pt-BR" sz="1800" b="1">
                <a:latin typeface="+mn-lt"/>
              </a:rPr>
              <a:t>Atingir ao menos quatro das metas a seguir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636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Usar as diretrizes da Marca do Rotary, modelos e outros recursos em seus comunicados para fortalecer a nossa imagem. </a:t>
            </a:r>
          </a:p>
          <a:p>
            <a:endParaRPr lang="pt-BR"/>
          </a:p>
          <a:p>
            <a:r>
              <a:rPr lang="pt-BR"/>
              <a:t>Acesse informações e materiais em </a:t>
            </a:r>
            <a:r>
              <a:rPr lang="pt-BR" err="1"/>
              <a:t>www.rotary.org</a:t>
            </a:r>
            <a:r>
              <a:rPr lang="pt-BR"/>
              <a:t>/</a:t>
            </a:r>
            <a:r>
              <a:rPr lang="pt-BR" err="1"/>
              <a:t>brandcenter</a:t>
            </a:r>
            <a:r>
              <a:rPr lang="pt-BR"/>
              <a:t>. 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967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Atualizar o site do clube e suas redes sociais para promover atividades e ilustrar o impacto do Rotary local e globalmente. </a:t>
            </a:r>
          </a:p>
          <a:p>
            <a:endParaRPr lang="pt-BR"/>
          </a:p>
          <a:p>
            <a:r>
              <a:rPr lang="pt-BR" b="1" i="1"/>
              <a:t>Registre esta conquista no Rotary Club Central.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14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Organizar ou promover evento do Dia Mundial de Combate à Pólio, registrando-o no site</a:t>
            </a:r>
            <a:r>
              <a:rPr lang="pt-BR" i="1"/>
              <a:t> </a:t>
            </a:r>
            <a:r>
              <a:rPr lang="pt-BR" i="1" err="1"/>
              <a:t>endpolio.org</a:t>
            </a:r>
            <a:r>
              <a:rPr lang="pt-BR" i="1"/>
              <a:t>/</a:t>
            </a:r>
            <a:r>
              <a:rPr lang="pt-BR" i="1" err="1"/>
              <a:t>pt</a:t>
            </a:r>
            <a:r>
              <a:rPr lang="pt-BR"/>
              <a:t>. </a:t>
            </a:r>
            <a:endParaRPr lang="pt-BR" b="1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505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Engajar a comunidade com no mínimo um evento de networking para profissionais, representantes de organizações comunitárias ou </a:t>
            </a:r>
            <a:r>
              <a:rPr lang="pt-BR" err="1"/>
              <a:t>alumni</a:t>
            </a:r>
            <a:r>
              <a:rPr lang="pt-BR"/>
              <a:t> do Rotary. 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57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1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Estabelecer ou continuar uma parceria em projeto com órgãos governamentais. empresas privadas e ONGs para realização de um projeto. 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100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Realizar um fórum ou seminário sobre assunto relevante à comunidade, destacando como seu clube reúne pessoas em busca de soluções.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261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Conseguir cobertura da mídia para projeto, evento ou campanha de arrecadação de fundos.</a:t>
            </a:r>
          </a:p>
          <a:p>
            <a:endParaRPr lang="pt-BR"/>
          </a:p>
          <a:p>
            <a:r>
              <a:rPr lang="pt-BR" b="1" i="1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63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Promover a paz e formar líderes, patrocinando ou recebendo no mínimo um estudante do Intercâmbio de Jovens, ou financiando no mínimo um participante em evento RYLA.</a:t>
            </a:r>
          </a:p>
          <a:p>
            <a:endParaRPr lang="pt-BR" dirty="0"/>
          </a:p>
          <a:p>
            <a:r>
              <a:rPr lang="pt-BR" b="1" i="1" dirty="0"/>
              <a:t>Registre esta conquista no Rotary Club Central.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91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052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30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4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3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23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5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7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Inserir horas de trabalho voluntário e contribuições a projetos no Rotary Club Central, para mensurarmos e divulgarmos nosso impacto no mundo.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5C4-530C-C646-8779-5D2DB6224D4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4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FFC000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9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44496"/>
            <a:ext cx="11096501" cy="1325563"/>
          </a:xfrm>
        </p:spPr>
        <p:txBody>
          <a:bodyPr/>
          <a:lstStyle>
            <a:lvl1pPr>
              <a:defRPr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" y="5783282"/>
            <a:ext cx="1866707" cy="9031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22" y="5925787"/>
            <a:ext cx="2231280" cy="932213"/>
          </a:xfrm>
          <a:prstGeom prst="rect">
            <a:avLst/>
          </a:prstGeom>
        </p:spPr>
      </p:pic>
      <p:cxnSp>
        <p:nvCxnSpPr>
          <p:cNvPr id="13" name="Conector Reto 12"/>
          <p:cNvCxnSpPr/>
          <p:nvPr userDrawn="1"/>
        </p:nvCxnSpPr>
        <p:spPr>
          <a:xfrm>
            <a:off x="833252" y="1370059"/>
            <a:ext cx="11358748" cy="0"/>
          </a:xfrm>
          <a:prstGeom prst="line">
            <a:avLst/>
          </a:prstGeom>
          <a:ln w="38100">
            <a:solidFill>
              <a:srgbClr val="1C4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FFC000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6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" y="5783282"/>
            <a:ext cx="1866707" cy="9031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22" y="5925787"/>
            <a:ext cx="2231280" cy="932213"/>
          </a:xfrm>
          <a:prstGeom prst="rect">
            <a:avLst/>
          </a:prstGeom>
        </p:spPr>
      </p:pic>
      <p:cxnSp>
        <p:nvCxnSpPr>
          <p:cNvPr id="14" name="Conector Reto 13"/>
          <p:cNvCxnSpPr/>
          <p:nvPr userDrawn="1"/>
        </p:nvCxnSpPr>
        <p:spPr>
          <a:xfrm>
            <a:off x="833252" y="1370059"/>
            <a:ext cx="11358748" cy="0"/>
          </a:xfrm>
          <a:prstGeom prst="line">
            <a:avLst/>
          </a:prstGeom>
          <a:ln w="38100">
            <a:solidFill>
              <a:srgbClr val="1C4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4496"/>
            <a:ext cx="10515600" cy="1325563"/>
          </a:xfrm>
        </p:spPr>
        <p:txBody>
          <a:bodyPr/>
          <a:lstStyle>
            <a:lvl1pPr>
              <a:defRPr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FFC000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FFC000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" y="5783282"/>
            <a:ext cx="1866707" cy="90313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22" y="5925787"/>
            <a:ext cx="2231280" cy="932213"/>
          </a:xfrm>
          <a:prstGeom prst="rect">
            <a:avLst/>
          </a:prstGeom>
        </p:spPr>
      </p:pic>
      <p:cxnSp>
        <p:nvCxnSpPr>
          <p:cNvPr id="16" name="Conector Reto 15"/>
          <p:cNvCxnSpPr/>
          <p:nvPr userDrawn="1"/>
        </p:nvCxnSpPr>
        <p:spPr>
          <a:xfrm>
            <a:off x="833252" y="1370059"/>
            <a:ext cx="11358748" cy="0"/>
          </a:xfrm>
          <a:prstGeom prst="line">
            <a:avLst/>
          </a:prstGeom>
          <a:ln w="38100">
            <a:solidFill>
              <a:srgbClr val="1C4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" y="5783282"/>
            <a:ext cx="1866707" cy="9031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22" y="5925787"/>
            <a:ext cx="2231280" cy="932213"/>
          </a:xfrm>
          <a:prstGeom prst="rect">
            <a:avLst/>
          </a:prstGeom>
        </p:spPr>
      </p:pic>
      <p:cxnSp>
        <p:nvCxnSpPr>
          <p:cNvPr id="10" name="Conector Reto 9"/>
          <p:cNvCxnSpPr/>
          <p:nvPr userDrawn="1"/>
        </p:nvCxnSpPr>
        <p:spPr>
          <a:xfrm>
            <a:off x="833252" y="1370059"/>
            <a:ext cx="11358748" cy="0"/>
          </a:xfrm>
          <a:prstGeom prst="line">
            <a:avLst/>
          </a:prstGeom>
          <a:ln w="38100">
            <a:solidFill>
              <a:srgbClr val="1C4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44496"/>
            <a:ext cx="10918371" cy="1325563"/>
          </a:xfrm>
        </p:spPr>
        <p:txBody>
          <a:bodyPr/>
          <a:lstStyle>
            <a:lvl1pPr>
              <a:defRPr b="1" i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" y="5783282"/>
            <a:ext cx="1866707" cy="9031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22" y="5925787"/>
            <a:ext cx="2231280" cy="932213"/>
          </a:xfrm>
          <a:prstGeom prst="rect">
            <a:avLst/>
          </a:prstGeom>
        </p:spPr>
      </p:pic>
      <p:cxnSp>
        <p:nvCxnSpPr>
          <p:cNvPr id="13" name="Conector Reto 12"/>
          <p:cNvCxnSpPr/>
          <p:nvPr userDrawn="1"/>
        </p:nvCxnSpPr>
        <p:spPr>
          <a:xfrm>
            <a:off x="833252" y="1370059"/>
            <a:ext cx="11358748" cy="0"/>
          </a:xfrm>
          <a:prstGeom prst="line">
            <a:avLst/>
          </a:prstGeom>
          <a:ln w="38100">
            <a:solidFill>
              <a:srgbClr val="1C4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" y="5783282"/>
            <a:ext cx="1866707" cy="9031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22" y="5925787"/>
            <a:ext cx="2231280" cy="9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3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444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755C-D179-C444-BD3C-6E603C1D9B41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993A-56C7-D243-9E16-A53CEC88B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4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C4781"/>
          </a:solidFill>
          <a:latin typeface="Lato Black" charset="0"/>
          <a:ea typeface="Lato Black" charset="0"/>
          <a:cs typeface="Lat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1C4781"/>
          </a:solidFill>
          <a:latin typeface="Lato" charset="0"/>
          <a:ea typeface="Lato" charset="0"/>
          <a:cs typeface="La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1C4781"/>
          </a:solidFill>
          <a:latin typeface="Lato" charset="0"/>
          <a:ea typeface="Lato" charset="0"/>
          <a:cs typeface="La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1C4781"/>
          </a:solidFill>
          <a:latin typeface="Lato" charset="0"/>
          <a:ea typeface="Lato" charset="0"/>
          <a:cs typeface="La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1C4781"/>
          </a:solidFill>
          <a:latin typeface="Lato" charset="0"/>
          <a:ea typeface="Lato" charset="0"/>
          <a:cs typeface="La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1C4781"/>
          </a:solidFill>
          <a:latin typeface="Lato" charset="0"/>
          <a:ea typeface="Lato" charset="0"/>
          <a:cs typeface="La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6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1" dirty="0" err="1">
                <a:solidFill>
                  <a:srgbClr val="1C4781"/>
                </a:solidFill>
                <a:latin typeface="Lato Light" charset="0"/>
                <a:ea typeface="Lato Light" charset="0"/>
                <a:cs typeface="Lato Light" charset="0"/>
              </a:rPr>
              <a:t>Prioridade</a:t>
            </a:r>
            <a:r>
              <a:rPr lang="en-US" sz="3600" b="0" i="1" dirty="0">
                <a:latin typeface="Lato Light" charset="0"/>
                <a:ea typeface="Lato Light" charset="0"/>
                <a:cs typeface="Lato Light" charset="0"/>
              </a:rPr>
              <a:t>:</a:t>
            </a:r>
            <a:br>
              <a:rPr lang="en-US" sz="3600" b="0" i="1" dirty="0">
                <a:latin typeface="Lato Light" charset="0"/>
                <a:ea typeface="Lato Light" charset="0"/>
                <a:cs typeface="Lato Light" charset="0"/>
              </a:rPr>
            </a:br>
            <a:r>
              <a:rPr lang="en-US" sz="20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20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8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>FORTALECER E APOIAR OS CLUBES</a:t>
            </a:r>
            <a:endParaRPr lang="pt-BR" sz="4800" b="1" dirty="0">
              <a:solidFill>
                <a:srgbClr val="1C478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Aumentar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causar</a:t>
            </a:r>
            <a:r>
              <a:rPr lang="en-US" dirty="0"/>
              <a:t>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positivas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Lato Black" charset="0"/>
                <a:ea typeface="Lato Black" charset="0"/>
                <a:cs typeface="Lato Black" charset="0"/>
              </a:rPr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10200" y="2440878"/>
            <a:ext cx="5550725" cy="27515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/>
              <a:t>Associados com </a:t>
            </a:r>
            <a:r>
              <a:rPr lang="pt-BR" sz="3200" b="1"/>
              <a:t>diferentes perspectivas </a:t>
            </a:r>
            <a:r>
              <a:rPr lang="pt-BR" sz="3200"/>
              <a:t>e </a:t>
            </a:r>
            <a:r>
              <a:rPr lang="pt-BR" sz="3200" b="1"/>
              <a:t>experiências</a:t>
            </a:r>
            <a:r>
              <a:rPr lang="pt-BR" sz="3200"/>
              <a:t> levam </a:t>
            </a:r>
            <a:r>
              <a:rPr lang="pt-BR" sz="3200" b="1"/>
              <a:t>inovação</a:t>
            </a:r>
            <a:r>
              <a:rPr lang="pt-BR" sz="3200"/>
              <a:t> aos clubes, tornando-os mais </a:t>
            </a:r>
            <a:r>
              <a:rPr lang="pt-BR" sz="3200" b="1"/>
              <a:t>perspicazes</a:t>
            </a:r>
            <a:r>
              <a:rPr lang="pt-BR" sz="3200"/>
              <a:t> quanto às </a:t>
            </a:r>
            <a:r>
              <a:rPr lang="pt-BR" sz="3200" b="1"/>
              <a:t>necessidades comunitárias</a:t>
            </a:r>
            <a:r>
              <a:rPr lang="pt-BR" sz="320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12" y="1921958"/>
            <a:ext cx="3784971" cy="37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err="1"/>
              <a:t>Inserir</a:t>
            </a:r>
            <a:r>
              <a:rPr lang="en-US" sz="4000"/>
              <a:t> no </a:t>
            </a:r>
            <a:r>
              <a:rPr lang="en-US" sz="4000" err="1"/>
              <a:t>mínimo</a:t>
            </a:r>
            <a:r>
              <a:rPr lang="en-US" sz="4000"/>
              <a:t> </a:t>
            </a:r>
            <a:r>
              <a:rPr lang="en-US" sz="4000" b="1" err="1"/>
              <a:t>dez</a:t>
            </a:r>
            <a:r>
              <a:rPr lang="en-US" sz="4000" b="1"/>
              <a:t> </a:t>
            </a:r>
            <a:r>
              <a:rPr lang="en-US" sz="4000" b="1" err="1"/>
              <a:t>metas</a:t>
            </a:r>
            <a:r>
              <a:rPr lang="en-US" sz="4000" b="1"/>
              <a:t> </a:t>
            </a:r>
            <a:r>
              <a:rPr lang="en-US" sz="4000"/>
              <a:t>no Rotary Club Central.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4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Atualizar</a:t>
            </a:r>
            <a:r>
              <a:rPr lang="en-US" sz="4000"/>
              <a:t> </a:t>
            </a:r>
            <a:r>
              <a:rPr lang="en-US" sz="4000" err="1"/>
              <a:t>ou</a:t>
            </a:r>
            <a:r>
              <a:rPr lang="en-US" sz="4000"/>
              <a:t> </a:t>
            </a:r>
            <a:r>
              <a:rPr lang="en-US" sz="4000" b="1" err="1"/>
              <a:t>criar</a:t>
            </a:r>
            <a:r>
              <a:rPr lang="en-US" sz="4000"/>
              <a:t> o </a:t>
            </a:r>
            <a:r>
              <a:rPr lang="en-US" sz="4000" err="1"/>
              <a:t>plano</a:t>
            </a:r>
            <a:r>
              <a:rPr lang="en-US" sz="4000"/>
              <a:t> </a:t>
            </a:r>
            <a:r>
              <a:rPr lang="en-US" sz="4000" err="1"/>
              <a:t>estratégico</a:t>
            </a:r>
            <a:r>
              <a:rPr lang="en-US" sz="4000"/>
              <a:t> do </a:t>
            </a:r>
            <a:r>
              <a:rPr lang="en-US" sz="4000" b="1" err="1"/>
              <a:t>Clube</a:t>
            </a:r>
            <a:r>
              <a:rPr lang="en-US" sz="400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/>
              <a:t>Atingir</a:t>
            </a:r>
            <a:r>
              <a:rPr lang="en-US" sz="4000" dirty="0"/>
              <a:t> </a:t>
            </a:r>
            <a:r>
              <a:rPr lang="en-US" sz="4000" b="1" dirty="0" err="1"/>
              <a:t>ganho</a:t>
            </a:r>
            <a:r>
              <a:rPr lang="en-US" sz="4000" b="1" dirty="0"/>
              <a:t> real </a:t>
            </a:r>
            <a:r>
              <a:rPr lang="en-US" sz="4000" dirty="0"/>
              <a:t>no </a:t>
            </a:r>
            <a:r>
              <a:rPr lang="en-US" sz="4000" dirty="0" err="1"/>
              <a:t>número</a:t>
            </a:r>
            <a:r>
              <a:rPr lang="en-US" sz="4000" dirty="0"/>
              <a:t> de </a:t>
            </a:r>
            <a:r>
              <a:rPr lang="en-US" sz="4000" dirty="0" err="1"/>
              <a:t>associados</a:t>
            </a:r>
            <a:r>
              <a:rPr lang="en-US" sz="4000" dirty="0"/>
              <a:t>. </a:t>
            </a:r>
            <a:r>
              <a:rPr lang="en-US" sz="4000" b="1" dirty="0" err="1"/>
              <a:t>Clubes</a:t>
            </a:r>
            <a:r>
              <a:rPr lang="en-US" sz="4000" dirty="0"/>
              <a:t> com </a:t>
            </a:r>
            <a:r>
              <a:rPr lang="en-US" sz="4000" dirty="0" err="1"/>
              <a:t>até</a:t>
            </a:r>
            <a:r>
              <a:rPr lang="en-US" sz="4000" dirty="0"/>
              <a:t> 50 </a:t>
            </a:r>
            <a:r>
              <a:rPr lang="en-US" sz="4000" dirty="0" err="1"/>
              <a:t>rotarianos</a:t>
            </a:r>
            <a:r>
              <a:rPr lang="en-US" sz="4000" dirty="0"/>
              <a:t> </a:t>
            </a:r>
            <a:r>
              <a:rPr lang="en-US" sz="4000" dirty="0" err="1"/>
              <a:t>devem</a:t>
            </a:r>
            <a:r>
              <a:rPr lang="en-US" sz="4000" dirty="0"/>
              <a:t> </a:t>
            </a:r>
            <a:r>
              <a:rPr lang="en-US" sz="4000" dirty="0" err="1"/>
              <a:t>ter</a:t>
            </a:r>
            <a:r>
              <a:rPr lang="en-US" sz="4000" dirty="0"/>
              <a:t> no </a:t>
            </a:r>
            <a:r>
              <a:rPr lang="en-US" sz="4000" dirty="0" err="1"/>
              <a:t>mínimo</a:t>
            </a:r>
            <a:r>
              <a:rPr lang="en-US" sz="4000" dirty="0"/>
              <a:t> </a:t>
            </a:r>
            <a:r>
              <a:rPr lang="en-US" sz="4000" b="1" dirty="0"/>
              <a:t>um novo </a:t>
            </a:r>
            <a:r>
              <a:rPr lang="en-US" sz="4000" b="1" dirty="0" err="1"/>
              <a:t>associado</a:t>
            </a:r>
            <a:r>
              <a:rPr lang="en-US" sz="4000" dirty="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/>
              <a:t>Atingir</a:t>
            </a:r>
            <a:r>
              <a:rPr lang="en-US" sz="4000" dirty="0"/>
              <a:t> </a:t>
            </a:r>
            <a:r>
              <a:rPr lang="en-US" sz="4000" b="1" dirty="0" err="1"/>
              <a:t>ganho</a:t>
            </a:r>
            <a:r>
              <a:rPr lang="en-US" sz="4000" b="1" dirty="0"/>
              <a:t> real </a:t>
            </a:r>
            <a:r>
              <a:rPr lang="en-US" sz="4000" dirty="0"/>
              <a:t>no </a:t>
            </a:r>
            <a:r>
              <a:rPr lang="en-US" sz="4000" dirty="0" err="1"/>
              <a:t>número</a:t>
            </a:r>
            <a:r>
              <a:rPr lang="en-US" sz="4000" dirty="0"/>
              <a:t> de </a:t>
            </a:r>
            <a:r>
              <a:rPr lang="en-US" sz="4000" dirty="0" err="1"/>
              <a:t>associados</a:t>
            </a:r>
            <a:r>
              <a:rPr lang="en-US" sz="4000" dirty="0"/>
              <a:t>. </a:t>
            </a:r>
            <a:r>
              <a:rPr lang="en-US" sz="4000" b="1" dirty="0" err="1"/>
              <a:t>Clubes</a:t>
            </a:r>
            <a:r>
              <a:rPr lang="en-US" sz="4000" dirty="0"/>
              <a:t> com </a:t>
            </a:r>
            <a:r>
              <a:rPr lang="en-US" sz="4000" dirty="0" err="1"/>
              <a:t>mais</a:t>
            </a:r>
            <a:r>
              <a:rPr lang="en-US" sz="4000" dirty="0"/>
              <a:t> de 50 </a:t>
            </a:r>
            <a:r>
              <a:rPr lang="en-US" sz="4000" dirty="0" err="1"/>
              <a:t>rotarianos</a:t>
            </a:r>
            <a:r>
              <a:rPr lang="en-US" sz="4000" dirty="0"/>
              <a:t> </a:t>
            </a:r>
            <a:r>
              <a:rPr lang="en-US" sz="4000" dirty="0" err="1"/>
              <a:t>devem</a:t>
            </a:r>
            <a:r>
              <a:rPr lang="en-US" sz="4000" dirty="0"/>
              <a:t> </a:t>
            </a:r>
            <a:r>
              <a:rPr lang="en-US" sz="4000" dirty="0" err="1"/>
              <a:t>ter</a:t>
            </a:r>
            <a:r>
              <a:rPr lang="en-US" sz="4000" dirty="0"/>
              <a:t> no </a:t>
            </a:r>
            <a:r>
              <a:rPr lang="en-US" sz="4000" dirty="0" err="1"/>
              <a:t>mínimo</a:t>
            </a:r>
            <a:r>
              <a:rPr lang="en-US" sz="4000" dirty="0"/>
              <a:t> </a:t>
            </a:r>
            <a:r>
              <a:rPr lang="en-US" sz="4000" b="1" dirty="0" err="1"/>
              <a:t>dois</a:t>
            </a:r>
            <a:r>
              <a:rPr lang="en-US" sz="4000" b="1" dirty="0"/>
              <a:t> </a:t>
            </a:r>
            <a:r>
              <a:rPr lang="en-US" sz="4000" b="1" dirty="0" err="1"/>
              <a:t>novos</a:t>
            </a:r>
            <a:r>
              <a:rPr lang="en-US" sz="4000" b="1" dirty="0"/>
              <a:t> </a:t>
            </a:r>
            <a:r>
              <a:rPr lang="en-US" sz="4000" b="1" dirty="0" err="1"/>
              <a:t>associados</a:t>
            </a:r>
            <a:r>
              <a:rPr lang="en-US" sz="4000" dirty="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err="1"/>
              <a:t>Atingir</a:t>
            </a:r>
            <a:r>
              <a:rPr lang="en-US" sz="4000"/>
              <a:t> </a:t>
            </a:r>
            <a:r>
              <a:rPr lang="en-US" sz="4000" b="1" err="1"/>
              <a:t>ganho</a:t>
            </a:r>
            <a:r>
              <a:rPr lang="en-US" sz="4000" b="1"/>
              <a:t> real </a:t>
            </a:r>
            <a:r>
              <a:rPr lang="en-US" sz="4000"/>
              <a:t>no </a:t>
            </a:r>
            <a:r>
              <a:rPr lang="en-US" sz="4000" err="1"/>
              <a:t>número</a:t>
            </a:r>
            <a:r>
              <a:rPr lang="en-US" sz="4000"/>
              <a:t> de </a:t>
            </a:r>
            <a:r>
              <a:rPr lang="en-US" sz="4000" err="1"/>
              <a:t>associados</a:t>
            </a:r>
            <a:r>
              <a:rPr lang="en-US" sz="4000"/>
              <a:t>. </a:t>
            </a:r>
            <a:r>
              <a:rPr lang="en-US" sz="4000" b="1" err="1"/>
              <a:t>Clubes</a:t>
            </a:r>
            <a:r>
              <a:rPr lang="en-US" sz="4000"/>
              <a:t> com </a:t>
            </a:r>
            <a:r>
              <a:rPr lang="en-US" sz="4000" err="1"/>
              <a:t>até</a:t>
            </a:r>
            <a:r>
              <a:rPr lang="en-US" sz="4000"/>
              <a:t> 50 </a:t>
            </a:r>
            <a:r>
              <a:rPr lang="en-US" sz="4000" err="1"/>
              <a:t>rotarianos</a:t>
            </a:r>
            <a:r>
              <a:rPr lang="en-US" sz="4000"/>
              <a:t> </a:t>
            </a:r>
            <a:r>
              <a:rPr lang="en-US" sz="4000" err="1"/>
              <a:t>devem</a:t>
            </a:r>
            <a:r>
              <a:rPr lang="en-US" sz="4000"/>
              <a:t> </a:t>
            </a:r>
            <a:r>
              <a:rPr lang="en-US" sz="4000" err="1"/>
              <a:t>ter</a:t>
            </a:r>
            <a:r>
              <a:rPr lang="en-US" sz="4000"/>
              <a:t> no </a:t>
            </a:r>
            <a:r>
              <a:rPr lang="en-US" sz="4000" err="1"/>
              <a:t>mínimo</a:t>
            </a:r>
            <a:r>
              <a:rPr lang="en-US" sz="4000"/>
              <a:t> </a:t>
            </a:r>
            <a:r>
              <a:rPr lang="en-US" sz="4000" b="1" err="1"/>
              <a:t>uma</a:t>
            </a:r>
            <a:r>
              <a:rPr lang="en-US" sz="4000" b="1"/>
              <a:t> nova </a:t>
            </a:r>
            <a:r>
              <a:rPr lang="en-US" sz="4000" b="1" err="1"/>
              <a:t>associada</a:t>
            </a:r>
            <a:r>
              <a:rPr lang="en-US" sz="400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3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/>
              <a:t>Atingir</a:t>
            </a:r>
            <a:r>
              <a:rPr lang="en-US" sz="4000" dirty="0"/>
              <a:t> </a:t>
            </a:r>
            <a:r>
              <a:rPr lang="en-US" sz="4000" b="1" dirty="0" err="1"/>
              <a:t>ganho</a:t>
            </a:r>
            <a:r>
              <a:rPr lang="en-US" sz="4000" b="1" dirty="0"/>
              <a:t> real </a:t>
            </a:r>
            <a:r>
              <a:rPr lang="en-US" sz="4000" dirty="0"/>
              <a:t>no </a:t>
            </a:r>
            <a:r>
              <a:rPr lang="en-US" sz="4000" dirty="0" err="1"/>
              <a:t>número</a:t>
            </a:r>
            <a:r>
              <a:rPr lang="en-US" sz="4000" dirty="0"/>
              <a:t> de </a:t>
            </a:r>
            <a:r>
              <a:rPr lang="en-US" sz="4000" dirty="0" err="1"/>
              <a:t>associados</a:t>
            </a:r>
            <a:r>
              <a:rPr lang="en-US" sz="4000" dirty="0"/>
              <a:t>. </a:t>
            </a:r>
            <a:r>
              <a:rPr lang="en-US" sz="4000" b="1" dirty="0" err="1"/>
              <a:t>Clubes</a:t>
            </a:r>
            <a:r>
              <a:rPr lang="en-US" sz="4000" dirty="0"/>
              <a:t> com </a:t>
            </a:r>
            <a:r>
              <a:rPr lang="en-US" sz="4000" dirty="0" err="1"/>
              <a:t>mais</a:t>
            </a:r>
            <a:r>
              <a:rPr lang="en-US" sz="4000" dirty="0"/>
              <a:t> de 50 </a:t>
            </a:r>
            <a:r>
              <a:rPr lang="en-US" sz="4000" dirty="0" err="1"/>
              <a:t>rotarianos</a:t>
            </a:r>
            <a:r>
              <a:rPr lang="en-US" sz="4000" dirty="0"/>
              <a:t> </a:t>
            </a:r>
            <a:r>
              <a:rPr lang="en-US" sz="4000" dirty="0" err="1"/>
              <a:t>devem</a:t>
            </a:r>
            <a:r>
              <a:rPr lang="en-US" sz="4000" dirty="0"/>
              <a:t> </a:t>
            </a:r>
            <a:r>
              <a:rPr lang="en-US" sz="4000" dirty="0" err="1"/>
              <a:t>ter</a:t>
            </a:r>
            <a:r>
              <a:rPr lang="en-US" sz="4000" dirty="0"/>
              <a:t> no </a:t>
            </a:r>
            <a:r>
              <a:rPr lang="en-US" sz="4000" dirty="0" err="1"/>
              <a:t>mínimo</a:t>
            </a:r>
            <a:r>
              <a:rPr lang="en-US" sz="4000" dirty="0"/>
              <a:t> </a:t>
            </a:r>
            <a:r>
              <a:rPr lang="en-US" sz="4000" b="1" dirty="0" err="1"/>
              <a:t>duas</a:t>
            </a:r>
            <a:r>
              <a:rPr lang="en-US" sz="4000" b="1" dirty="0"/>
              <a:t> </a:t>
            </a:r>
            <a:r>
              <a:rPr lang="en-US" sz="4000" b="1" dirty="0" err="1"/>
              <a:t>novas</a:t>
            </a:r>
            <a:r>
              <a:rPr lang="en-US" sz="4000" b="1" dirty="0"/>
              <a:t> </a:t>
            </a:r>
            <a:r>
              <a:rPr lang="en-US" sz="4000" b="1" dirty="0" err="1"/>
              <a:t>associadas</a:t>
            </a:r>
            <a:r>
              <a:rPr lang="en-US" sz="4000" dirty="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8623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/>
              <a:t>Atingir</a:t>
            </a:r>
            <a:r>
              <a:rPr lang="en-US" sz="4000" dirty="0"/>
              <a:t> </a:t>
            </a:r>
            <a:r>
              <a:rPr lang="en-US" sz="4000" b="1" dirty="0" err="1"/>
              <a:t>ganho</a:t>
            </a:r>
            <a:r>
              <a:rPr lang="en-US" sz="4000" b="1" dirty="0"/>
              <a:t> real </a:t>
            </a:r>
            <a:r>
              <a:rPr lang="en-US" sz="4000" dirty="0"/>
              <a:t>no </a:t>
            </a:r>
            <a:r>
              <a:rPr lang="en-US" sz="4000" dirty="0" err="1"/>
              <a:t>número</a:t>
            </a:r>
            <a:r>
              <a:rPr lang="en-US" sz="4000" dirty="0"/>
              <a:t> de </a:t>
            </a:r>
            <a:r>
              <a:rPr lang="en-US" sz="4000" dirty="0" err="1"/>
              <a:t>associados</a:t>
            </a:r>
            <a:r>
              <a:rPr lang="en-US" sz="4000" dirty="0"/>
              <a:t> </a:t>
            </a:r>
            <a:r>
              <a:rPr lang="en-US" sz="4000" b="1" dirty="0" err="1"/>
              <a:t>abaixo</a:t>
            </a:r>
            <a:r>
              <a:rPr lang="en-US" sz="4000" b="1" dirty="0"/>
              <a:t> de 40 </a:t>
            </a:r>
            <a:r>
              <a:rPr lang="en-US" sz="4000" b="1" dirty="0" err="1"/>
              <a:t>anos</a:t>
            </a:r>
            <a:r>
              <a:rPr lang="en-US" sz="4000" dirty="0"/>
              <a:t>.</a:t>
            </a:r>
            <a:r>
              <a:rPr lang="en-US" sz="4000" b="1" dirty="0"/>
              <a:t> </a:t>
            </a:r>
            <a:r>
              <a:rPr lang="en-US" sz="4000" b="1" dirty="0" err="1"/>
              <a:t>Clubes</a:t>
            </a:r>
            <a:r>
              <a:rPr lang="en-US" sz="4000" dirty="0"/>
              <a:t> com </a:t>
            </a:r>
            <a:r>
              <a:rPr lang="en-US" sz="4000" dirty="0" err="1"/>
              <a:t>até</a:t>
            </a:r>
            <a:r>
              <a:rPr lang="en-US" sz="4000" dirty="0"/>
              <a:t> 50 </a:t>
            </a:r>
            <a:r>
              <a:rPr lang="en-US" sz="4000" dirty="0" err="1"/>
              <a:t>rotarianos</a:t>
            </a:r>
            <a:r>
              <a:rPr lang="en-US" sz="4000" dirty="0"/>
              <a:t> </a:t>
            </a:r>
            <a:r>
              <a:rPr lang="en-US" sz="4000" dirty="0" err="1"/>
              <a:t>devem</a:t>
            </a:r>
            <a:r>
              <a:rPr lang="en-US" sz="4000" dirty="0"/>
              <a:t> </a:t>
            </a:r>
            <a:r>
              <a:rPr lang="en-US" sz="4000" dirty="0" err="1"/>
              <a:t>ter</a:t>
            </a:r>
            <a:r>
              <a:rPr lang="en-US" sz="4000" dirty="0"/>
              <a:t> no </a:t>
            </a:r>
            <a:r>
              <a:rPr lang="en-US" sz="4000" dirty="0" err="1"/>
              <a:t>mínimo</a:t>
            </a:r>
            <a:r>
              <a:rPr lang="en-US" sz="4000" dirty="0"/>
              <a:t> </a:t>
            </a:r>
            <a:r>
              <a:rPr lang="en-US" sz="4000" b="1" dirty="0"/>
              <a:t>um novo </a:t>
            </a:r>
            <a:r>
              <a:rPr lang="en-US" sz="4000" b="1" dirty="0" err="1"/>
              <a:t>associado</a:t>
            </a:r>
            <a:r>
              <a:rPr lang="en-US" sz="4000" dirty="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7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8623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/>
              <a:t>Atingir</a:t>
            </a:r>
            <a:r>
              <a:rPr lang="en-US" sz="4000" dirty="0"/>
              <a:t> </a:t>
            </a:r>
            <a:r>
              <a:rPr lang="en-US" sz="4000" b="1" dirty="0" err="1"/>
              <a:t>ganho</a:t>
            </a:r>
            <a:r>
              <a:rPr lang="en-US" sz="4000" b="1" dirty="0"/>
              <a:t> real </a:t>
            </a:r>
            <a:r>
              <a:rPr lang="en-US" sz="4000" dirty="0"/>
              <a:t>no </a:t>
            </a:r>
            <a:r>
              <a:rPr lang="en-US" sz="4000" dirty="0" err="1"/>
              <a:t>número</a:t>
            </a:r>
            <a:r>
              <a:rPr lang="en-US" sz="4000" dirty="0"/>
              <a:t> de </a:t>
            </a:r>
            <a:r>
              <a:rPr lang="en-US" sz="4000" dirty="0" err="1"/>
              <a:t>associados</a:t>
            </a:r>
            <a:r>
              <a:rPr lang="en-US" sz="4000" dirty="0"/>
              <a:t> </a:t>
            </a:r>
            <a:r>
              <a:rPr lang="en-US" sz="4000" b="1" dirty="0" err="1"/>
              <a:t>abaixo</a:t>
            </a:r>
            <a:r>
              <a:rPr lang="en-US" sz="4000" b="1" dirty="0"/>
              <a:t> de 40 </a:t>
            </a:r>
            <a:r>
              <a:rPr lang="en-US" sz="4000" b="1" dirty="0" err="1"/>
              <a:t>anos</a:t>
            </a:r>
            <a:r>
              <a:rPr lang="en-US" sz="4000" dirty="0"/>
              <a:t>.</a:t>
            </a:r>
            <a:r>
              <a:rPr lang="en-US" sz="4000" b="1" dirty="0"/>
              <a:t> </a:t>
            </a:r>
            <a:r>
              <a:rPr lang="en-US" sz="4000" b="1" dirty="0" err="1"/>
              <a:t>Clubes</a:t>
            </a:r>
            <a:r>
              <a:rPr lang="en-US" sz="4000" dirty="0"/>
              <a:t> com </a:t>
            </a:r>
            <a:r>
              <a:rPr lang="en-US" sz="4000" dirty="0" err="1"/>
              <a:t>mais</a:t>
            </a:r>
            <a:r>
              <a:rPr lang="en-US" sz="4000" dirty="0"/>
              <a:t> de 50 </a:t>
            </a:r>
            <a:r>
              <a:rPr lang="en-US" sz="4000" dirty="0" err="1"/>
              <a:t>rotarianos</a:t>
            </a:r>
            <a:r>
              <a:rPr lang="en-US" sz="4000" dirty="0"/>
              <a:t> </a:t>
            </a:r>
            <a:r>
              <a:rPr lang="en-US" sz="4000" dirty="0" err="1"/>
              <a:t>devem</a:t>
            </a:r>
            <a:r>
              <a:rPr lang="en-US" sz="4000" dirty="0"/>
              <a:t> </a:t>
            </a:r>
            <a:r>
              <a:rPr lang="en-US" sz="4000" dirty="0" err="1"/>
              <a:t>ter</a:t>
            </a:r>
            <a:r>
              <a:rPr lang="en-US" sz="4000" dirty="0"/>
              <a:t> no </a:t>
            </a:r>
            <a:r>
              <a:rPr lang="en-US" sz="4000" dirty="0" err="1"/>
              <a:t>mínimo</a:t>
            </a:r>
            <a:r>
              <a:rPr lang="en-US" sz="4000" dirty="0"/>
              <a:t> </a:t>
            </a:r>
            <a:r>
              <a:rPr lang="en-US" sz="4000" b="1" dirty="0" err="1"/>
              <a:t>dois</a:t>
            </a:r>
            <a:r>
              <a:rPr lang="en-US" sz="4000" b="1" dirty="0"/>
              <a:t> </a:t>
            </a:r>
            <a:r>
              <a:rPr lang="en-US" sz="4000" b="1" dirty="0" err="1"/>
              <a:t>novos</a:t>
            </a:r>
            <a:r>
              <a:rPr lang="en-US" sz="4000" b="1" dirty="0"/>
              <a:t> </a:t>
            </a:r>
            <a:r>
              <a:rPr lang="en-US" sz="4000" b="1" dirty="0" err="1"/>
              <a:t>associados</a:t>
            </a:r>
            <a:r>
              <a:rPr lang="en-US" sz="4000" dirty="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4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67" y="1950180"/>
            <a:ext cx="3685032" cy="9326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82" y="685749"/>
            <a:ext cx="3362036" cy="33529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4038699"/>
            <a:ext cx="17015460" cy="34048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17" y="4345732"/>
            <a:ext cx="17068800" cy="2889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5187338"/>
            <a:ext cx="170688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2" presetClass="entr" presetSubtype="4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-4.44444E-6 L -0.16589 -4.44444E-6 " pathEditMode="relative" rAng="0" ptsTypes="AA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9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8" presetID="2" presetClass="exit" presetSubtype="4" de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4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2" presetClass="entr" presetSubtype="4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-4.44444E-6 L -0.16589 -4.44444E-6 " pathEditMode="relative" rAng="0" ptsTypes="AA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9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8" presetID="2" presetClass="exit" presetSubtype="4" de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4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Engajar</a:t>
            </a:r>
            <a:r>
              <a:rPr lang="en-US" sz="4000"/>
              <a:t> </a:t>
            </a:r>
            <a:r>
              <a:rPr lang="en-US" sz="4000" err="1"/>
              <a:t>os</a:t>
            </a:r>
            <a:r>
              <a:rPr lang="en-US" sz="4000"/>
              <a:t> </a:t>
            </a:r>
            <a:r>
              <a:rPr lang="en-US" sz="4000" err="1"/>
              <a:t>rotarianos</a:t>
            </a:r>
            <a:r>
              <a:rPr lang="en-US" sz="4000"/>
              <a:t> </a:t>
            </a:r>
            <a:r>
              <a:rPr lang="en-US" sz="4000" err="1"/>
              <a:t>em</a:t>
            </a:r>
            <a:r>
              <a:rPr lang="en-US" sz="4000"/>
              <a:t> </a:t>
            </a:r>
            <a:r>
              <a:rPr lang="en-US" sz="4000" b="1" err="1"/>
              <a:t>outras</a:t>
            </a:r>
            <a:r>
              <a:rPr lang="en-US" sz="4000" b="1"/>
              <a:t> </a:t>
            </a:r>
            <a:r>
              <a:rPr lang="en-US" sz="4000" b="1" err="1"/>
              <a:t>atividades</a:t>
            </a:r>
            <a:r>
              <a:rPr lang="en-US" sz="4000" b="1"/>
              <a:t> </a:t>
            </a:r>
            <a:r>
              <a:rPr lang="en-US" sz="4000" err="1"/>
              <a:t>além</a:t>
            </a:r>
            <a:r>
              <a:rPr lang="en-US" sz="4000"/>
              <a:t> das </a:t>
            </a:r>
            <a:r>
              <a:rPr lang="en-US" sz="4000" err="1"/>
              <a:t>reuniões</a:t>
            </a:r>
            <a:r>
              <a:rPr lang="en-US" sz="4000"/>
              <a:t> do </a:t>
            </a:r>
            <a:r>
              <a:rPr lang="en-US" sz="4000" err="1"/>
              <a:t>clube</a:t>
            </a:r>
            <a:r>
              <a:rPr lang="en-US" sz="4000"/>
              <a:t>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9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Patrocinar</a:t>
            </a:r>
            <a:r>
              <a:rPr lang="en-US" sz="4000" b="1"/>
              <a:t> </a:t>
            </a:r>
            <a:r>
              <a:rPr lang="en-US" sz="4000" b="1" err="1"/>
              <a:t>ou</a:t>
            </a:r>
            <a:r>
              <a:rPr lang="en-US" sz="4000" b="1"/>
              <a:t> </a:t>
            </a:r>
            <a:r>
              <a:rPr lang="en-US" sz="4000" b="1" err="1"/>
              <a:t>copatrocinar</a:t>
            </a:r>
            <a:r>
              <a:rPr lang="en-US" sz="4000" b="1"/>
              <a:t> </a:t>
            </a:r>
            <a:r>
              <a:rPr lang="en-US" sz="4000"/>
              <a:t>um novo </a:t>
            </a:r>
            <a:r>
              <a:rPr lang="en-US" sz="4000" b="1"/>
              <a:t>Rotary Club </a:t>
            </a:r>
            <a:r>
              <a:rPr lang="en-US" sz="4000" err="1"/>
              <a:t>ou</a:t>
            </a:r>
            <a:r>
              <a:rPr lang="en-US" sz="4000"/>
              <a:t> </a:t>
            </a:r>
            <a:r>
              <a:rPr lang="en-US" sz="4000" b="1" err="1"/>
              <a:t>Núcleo</a:t>
            </a:r>
            <a:r>
              <a:rPr lang="en-US" sz="4000" b="1"/>
              <a:t> Rotary de </a:t>
            </a:r>
            <a:r>
              <a:rPr lang="en-US" sz="4000" b="1" err="1"/>
              <a:t>Desenvolvimento</a:t>
            </a:r>
            <a:r>
              <a:rPr lang="en-US" sz="4000" b="1"/>
              <a:t> </a:t>
            </a:r>
            <a:r>
              <a:rPr lang="en-US" sz="4000" b="1" err="1"/>
              <a:t>Comunitário</a:t>
            </a:r>
            <a:r>
              <a:rPr lang="en-US" sz="4000" b="1"/>
              <a:t> </a:t>
            </a:r>
            <a:r>
              <a:rPr lang="en-US" sz="4000"/>
              <a:t>(NRDC).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3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FORTALECER E APOIAR OS CLUBES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Patrocinar</a:t>
            </a:r>
            <a:r>
              <a:rPr lang="en-US" sz="4000" b="1"/>
              <a:t> </a:t>
            </a:r>
            <a:r>
              <a:rPr lang="en-US" sz="4000" b="1" err="1"/>
              <a:t>ou</a:t>
            </a:r>
            <a:r>
              <a:rPr lang="en-US" sz="4000" b="1"/>
              <a:t> </a:t>
            </a:r>
            <a:r>
              <a:rPr lang="en-US" sz="4000" b="1" err="1"/>
              <a:t>copatrocinar</a:t>
            </a:r>
            <a:r>
              <a:rPr lang="en-US" sz="4000" b="1"/>
              <a:t> </a:t>
            </a:r>
            <a:r>
              <a:rPr lang="en-US" sz="4000"/>
              <a:t>um Interact </a:t>
            </a:r>
            <a:r>
              <a:rPr lang="en-US" sz="4000" err="1"/>
              <a:t>ou</a:t>
            </a:r>
            <a:r>
              <a:rPr lang="en-US" sz="4000"/>
              <a:t> </a:t>
            </a:r>
            <a:r>
              <a:rPr lang="en-US" sz="4000" b="1" err="1"/>
              <a:t>Rotaract</a:t>
            </a:r>
            <a:r>
              <a:rPr lang="en-US" sz="4000" b="1"/>
              <a:t> Club </a:t>
            </a:r>
            <a:r>
              <a:rPr lang="en-US" sz="4000"/>
              <a:t>para </a:t>
            </a:r>
            <a:r>
              <a:rPr lang="en-US" sz="4000" err="1"/>
              <a:t>trazer</a:t>
            </a:r>
            <a:r>
              <a:rPr lang="en-US" sz="4000"/>
              <a:t> </a:t>
            </a:r>
            <a:r>
              <a:rPr lang="en-US" sz="4000" b="1" err="1"/>
              <a:t>jovens</a:t>
            </a:r>
            <a:r>
              <a:rPr lang="en-US" sz="4000"/>
              <a:t> </a:t>
            </a:r>
            <a:r>
              <a:rPr lang="en-US" sz="4000" err="1"/>
              <a:t>ao</a:t>
            </a:r>
            <a:r>
              <a:rPr lang="en-US" sz="4000"/>
              <a:t> Rotary.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5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1" dirty="0" err="1">
                <a:latin typeface="Lato Light" charset="0"/>
                <a:ea typeface="Lato Light" charset="0"/>
                <a:cs typeface="Lato Light" charset="0"/>
              </a:rPr>
              <a:t>Prioridade</a:t>
            </a:r>
            <a:r>
              <a:rPr lang="en-US" sz="3600" b="0" i="1" dirty="0">
                <a:latin typeface="Lato Light" charset="0"/>
                <a:ea typeface="Lato Light" charset="0"/>
                <a:cs typeface="Lato Light" charset="0"/>
              </a:rPr>
              <a:t>:</a:t>
            </a:r>
            <a:br>
              <a:rPr lang="en-US" sz="3600" b="0" i="1" dirty="0">
                <a:latin typeface="Lato Light" charset="0"/>
                <a:ea typeface="Lato Light" charset="0"/>
                <a:cs typeface="Lato Light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EXPANSÃO </a:t>
            </a:r>
            <a:r>
              <a:rPr lang="en-US" dirty="0" smtClean="0"/>
              <a:t>DOS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SERVIÇOS HUMANITÁRIOS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enfoque</a:t>
            </a:r>
            <a:r>
              <a:rPr lang="en-US" dirty="0"/>
              <a:t> e </a:t>
            </a:r>
            <a:r>
              <a:rPr lang="en-US" dirty="0" err="1"/>
              <a:t>expansão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humanitários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Lato Black" charset="0"/>
                <a:ea typeface="Lato Black" charset="0"/>
                <a:cs typeface="Lato Black" charset="0"/>
              </a:rPr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10200" y="2598357"/>
            <a:ext cx="5800595" cy="243656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/>
              <a:t>Por meio de </a:t>
            </a:r>
            <a:r>
              <a:rPr lang="pt-BR" sz="3200" b="1"/>
              <a:t>projetos locais </a:t>
            </a:r>
            <a:r>
              <a:rPr lang="pt-BR" sz="3200"/>
              <a:t>e </a:t>
            </a:r>
            <a:r>
              <a:rPr lang="pt-BR" sz="3200" b="1"/>
              <a:t>internacionais</a:t>
            </a:r>
            <a:r>
              <a:rPr lang="pt-BR" sz="3200"/>
              <a:t>, os clubes </a:t>
            </a:r>
            <a:r>
              <a:rPr lang="pt-BR" sz="3200" b="1"/>
              <a:t>vencem desafios humanitários</a:t>
            </a:r>
            <a:r>
              <a:rPr lang="pt-BR" sz="3200"/>
              <a:t>. </a:t>
            </a:r>
          </a:p>
          <a:p>
            <a:pPr marL="0" indent="0">
              <a:buNone/>
            </a:pPr>
            <a:r>
              <a:rPr lang="pt-BR" sz="3200"/>
              <a:t>Faça a </a:t>
            </a:r>
            <a:r>
              <a:rPr lang="pt-BR" sz="3200" b="1"/>
              <a:t>diferença</a:t>
            </a:r>
            <a:r>
              <a:rPr lang="pt-BR" sz="3200"/>
              <a:t> na sua </a:t>
            </a:r>
            <a:r>
              <a:rPr lang="pt-BR" sz="3200" b="1"/>
              <a:t>comunidade</a:t>
            </a:r>
            <a:r>
              <a:rPr lang="pt-BR" sz="3200"/>
              <a:t> e no </a:t>
            </a:r>
            <a:r>
              <a:rPr lang="pt-BR" sz="3200" b="1"/>
              <a:t>mundo todo.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11" y="1921958"/>
            <a:ext cx="3784972" cy="37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28623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Patrocinar</a:t>
            </a:r>
            <a:r>
              <a:rPr lang="en-US" sz="4000" b="1"/>
              <a:t> </a:t>
            </a:r>
            <a:r>
              <a:rPr lang="en-US" sz="4000"/>
              <a:t>um </a:t>
            </a:r>
            <a:r>
              <a:rPr lang="en-US" sz="4000" err="1"/>
              <a:t>evento</a:t>
            </a:r>
            <a:r>
              <a:rPr lang="en-US" sz="4000"/>
              <a:t>, </a:t>
            </a:r>
            <a:r>
              <a:rPr lang="en-US" sz="4000" err="1"/>
              <a:t>ou</a:t>
            </a:r>
            <a:r>
              <a:rPr lang="en-US" sz="4000"/>
              <a:t> </a:t>
            </a:r>
            <a:r>
              <a:rPr lang="en-US" sz="4000" b="1" err="1"/>
              <a:t>encaminhar</a:t>
            </a:r>
            <a:r>
              <a:rPr lang="en-US" sz="4000" b="1"/>
              <a:t> </a:t>
            </a:r>
            <a:r>
              <a:rPr lang="en-US" sz="4000" b="1" err="1"/>
              <a:t>associados</a:t>
            </a:r>
            <a:r>
              <a:rPr lang="en-US" sz="4000" b="1"/>
              <a:t> </a:t>
            </a:r>
            <a:r>
              <a:rPr lang="en-US" sz="4000"/>
              <a:t>para </a:t>
            </a:r>
            <a:r>
              <a:rPr lang="en-US" sz="4000" err="1"/>
              <a:t>participar</a:t>
            </a:r>
            <a:r>
              <a:rPr lang="en-US" sz="4000"/>
              <a:t> de </a:t>
            </a:r>
            <a:r>
              <a:rPr lang="en-US" sz="4000" err="1"/>
              <a:t>evento</a:t>
            </a:r>
            <a:r>
              <a:rPr lang="en-US" sz="4000"/>
              <a:t> de </a:t>
            </a:r>
            <a:r>
              <a:rPr lang="en-US" sz="4000" b="1" err="1"/>
              <a:t>erradicação</a:t>
            </a:r>
            <a:r>
              <a:rPr lang="en-US" sz="4000" b="1"/>
              <a:t> da </a:t>
            </a:r>
            <a:r>
              <a:rPr lang="en-US" sz="4000" b="1" err="1"/>
              <a:t>pólio</a:t>
            </a:r>
            <a:r>
              <a:rPr lang="en-US" sz="4000" b="1"/>
              <a:t> </a:t>
            </a:r>
            <a:r>
              <a:rPr lang="en-US" sz="4000" err="1"/>
              <a:t>ou</a:t>
            </a:r>
            <a:r>
              <a:rPr lang="en-US" sz="4000"/>
              <a:t> de </a:t>
            </a:r>
            <a:r>
              <a:rPr lang="en-US" sz="4000" b="1" err="1"/>
              <a:t>arrecadação</a:t>
            </a:r>
            <a:r>
              <a:rPr lang="en-US" sz="4000" b="1"/>
              <a:t> de </a:t>
            </a:r>
            <a:r>
              <a:rPr lang="en-US" sz="4000" b="1" err="1"/>
              <a:t>fundos</a:t>
            </a:r>
            <a:r>
              <a:rPr lang="en-US" sz="4000" b="1"/>
              <a:t> </a:t>
            </a:r>
            <a:r>
              <a:rPr lang="en-US" sz="4000" err="1"/>
              <a:t>ao</a:t>
            </a:r>
            <a:r>
              <a:rPr lang="en-US" sz="4000"/>
              <a:t> </a:t>
            </a:r>
            <a:r>
              <a:rPr lang="en-US" sz="4000" b="1" err="1"/>
              <a:t>Pólio</a:t>
            </a:r>
            <a:r>
              <a:rPr lang="en-US" sz="4000" b="1"/>
              <a:t> Plus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6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Formar</a:t>
            </a:r>
            <a:r>
              <a:rPr lang="en-US" sz="4000" b="1"/>
              <a:t> </a:t>
            </a:r>
            <a:r>
              <a:rPr lang="en-US" sz="4000" b="1" err="1"/>
              <a:t>parceria</a:t>
            </a:r>
            <a:r>
              <a:rPr lang="en-US" sz="4000" b="1"/>
              <a:t> </a:t>
            </a:r>
            <a:r>
              <a:rPr lang="en-US" sz="4000"/>
              <a:t>com a </a:t>
            </a:r>
            <a:r>
              <a:rPr lang="en-US" sz="4000" b="1" err="1"/>
              <a:t>Fundação</a:t>
            </a:r>
            <a:r>
              <a:rPr lang="en-US" sz="4000" b="1"/>
              <a:t> </a:t>
            </a:r>
            <a:r>
              <a:rPr lang="en-US" sz="4000" b="1" err="1"/>
              <a:t>Rotária</a:t>
            </a:r>
            <a:r>
              <a:rPr lang="en-US" sz="4000" b="1"/>
              <a:t> </a:t>
            </a:r>
            <a:r>
              <a:rPr lang="en-US" sz="4000"/>
              <a:t>no </a:t>
            </a:r>
            <a:r>
              <a:rPr lang="en-US" sz="4000" err="1"/>
              <a:t>patrocínio</a:t>
            </a:r>
            <a:r>
              <a:rPr lang="en-US" sz="4000"/>
              <a:t> de no </a:t>
            </a:r>
            <a:r>
              <a:rPr lang="en-US" sz="4000" err="1"/>
              <a:t>mínimo</a:t>
            </a:r>
            <a:r>
              <a:rPr lang="en-US" sz="4000"/>
              <a:t> um </a:t>
            </a:r>
            <a:r>
              <a:rPr lang="en-US" sz="4000" err="1"/>
              <a:t>projeto</a:t>
            </a:r>
            <a:r>
              <a:rPr lang="en-US" sz="4000"/>
              <a:t> </a:t>
            </a:r>
            <a:r>
              <a:rPr lang="en-US" sz="4000" err="1"/>
              <a:t>financiado</a:t>
            </a:r>
            <a:r>
              <a:rPr lang="en-US" sz="4000"/>
              <a:t> </a:t>
            </a:r>
            <a:r>
              <a:rPr lang="en-US" sz="4000" err="1"/>
              <a:t>por</a:t>
            </a:r>
            <a:r>
              <a:rPr lang="en-US" sz="4000"/>
              <a:t> </a:t>
            </a:r>
            <a:r>
              <a:rPr lang="en-US" sz="4000" b="1" err="1"/>
              <a:t>Subsídio</a:t>
            </a:r>
            <a:r>
              <a:rPr lang="en-US" sz="4000" b="1"/>
              <a:t> </a:t>
            </a:r>
            <a:r>
              <a:rPr lang="en-US" sz="4000" b="1" err="1"/>
              <a:t>Distrital</a:t>
            </a:r>
            <a:r>
              <a:rPr lang="en-US" sz="4000" b="1"/>
              <a:t> </a:t>
            </a:r>
            <a:r>
              <a:rPr lang="en-US" sz="4000" b="1" err="1"/>
              <a:t>ou</a:t>
            </a:r>
            <a:r>
              <a:rPr lang="en-US" sz="4000" b="1"/>
              <a:t> Global.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2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/>
              <a:t>Fazer </a:t>
            </a:r>
            <a:r>
              <a:rPr lang="en-US" sz="4000" err="1"/>
              <a:t>pelo</a:t>
            </a:r>
            <a:r>
              <a:rPr lang="en-US" sz="4000"/>
              <a:t> </a:t>
            </a:r>
            <a:r>
              <a:rPr lang="en-US" sz="4000" err="1"/>
              <a:t>menos</a:t>
            </a:r>
            <a:r>
              <a:rPr lang="en-US" sz="4000"/>
              <a:t> </a:t>
            </a:r>
            <a:r>
              <a:rPr lang="en-US" sz="4000" b="1"/>
              <a:t>um </a:t>
            </a:r>
            <a:r>
              <a:rPr lang="en-US" sz="4000" b="1" err="1"/>
              <a:t>projeto</a:t>
            </a:r>
            <a:r>
              <a:rPr lang="en-US" sz="4000" b="1"/>
              <a:t> </a:t>
            </a:r>
            <a:r>
              <a:rPr lang="en-US" sz="4000" b="1" err="1"/>
              <a:t>ambiental</a:t>
            </a:r>
            <a:r>
              <a:rPr lang="en-US" sz="4000"/>
              <a:t>.</a:t>
            </a:r>
            <a:endParaRPr lang="en-US" sz="4000" b="1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0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/>
              <a:t>Fazer </a:t>
            </a:r>
            <a:r>
              <a:rPr lang="en-US" sz="4000" err="1"/>
              <a:t>uma</a:t>
            </a:r>
            <a:r>
              <a:rPr lang="en-US" sz="4000"/>
              <a:t> </a:t>
            </a:r>
            <a:r>
              <a:rPr lang="en-US" sz="4000" b="1" err="1"/>
              <a:t>diferença</a:t>
            </a:r>
            <a:r>
              <a:rPr lang="en-US" sz="4000" b="1"/>
              <a:t> </a:t>
            </a:r>
            <a:r>
              <a:rPr lang="en-US" sz="4000" err="1"/>
              <a:t>maior</a:t>
            </a:r>
            <a:r>
              <a:rPr lang="en-US" sz="4000"/>
              <a:t> </a:t>
            </a:r>
            <a:r>
              <a:rPr lang="en-US" sz="4000" err="1"/>
              <a:t>por</a:t>
            </a:r>
            <a:r>
              <a:rPr lang="en-US" sz="4000"/>
              <a:t> </a:t>
            </a:r>
            <a:r>
              <a:rPr lang="en-US" sz="4000" err="1"/>
              <a:t>meio</a:t>
            </a:r>
            <a:r>
              <a:rPr lang="en-US" sz="4000"/>
              <a:t> do </a:t>
            </a:r>
            <a:r>
              <a:rPr lang="en-US" sz="4000" b="1" err="1"/>
              <a:t>trabalho</a:t>
            </a:r>
            <a:r>
              <a:rPr lang="en-US" sz="4000" b="1"/>
              <a:t> </a:t>
            </a:r>
            <a:r>
              <a:rPr lang="en-US" sz="4000" b="1" err="1"/>
              <a:t>conjunto</a:t>
            </a:r>
            <a:r>
              <a:rPr lang="en-US" sz="4000"/>
              <a:t>. 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6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err="1"/>
              <a:t>Incluir</a:t>
            </a:r>
            <a:r>
              <a:rPr lang="en-US" sz="4000"/>
              <a:t> a </a:t>
            </a:r>
            <a:r>
              <a:rPr lang="en-US" sz="4000" err="1"/>
              <a:t>família</a:t>
            </a:r>
            <a:r>
              <a:rPr lang="en-US" sz="4000"/>
              <a:t> </a:t>
            </a:r>
            <a:r>
              <a:rPr lang="en-US" sz="4000" err="1"/>
              <a:t>rotária</a:t>
            </a:r>
            <a:r>
              <a:rPr lang="en-US" sz="4000"/>
              <a:t> </a:t>
            </a:r>
            <a:r>
              <a:rPr lang="en-US" sz="4000" err="1"/>
              <a:t>em</a:t>
            </a:r>
            <a:r>
              <a:rPr lang="en-US" sz="4000"/>
              <a:t> </a:t>
            </a:r>
            <a:r>
              <a:rPr lang="en-US" sz="4000" b="1" err="1"/>
              <a:t>projetos</a:t>
            </a:r>
            <a:r>
              <a:rPr lang="en-US" sz="4000" b="1"/>
              <a:t> </a:t>
            </a:r>
            <a:r>
              <a:rPr lang="en-US" sz="4000" b="1" err="1"/>
              <a:t>sustentáveis</a:t>
            </a:r>
            <a:r>
              <a:rPr lang="en-US" sz="4000"/>
              <a:t>. 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4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407777"/>
            <a:ext cx="5929746" cy="247740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4038699"/>
            <a:ext cx="17015460" cy="34048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17" y="4345732"/>
            <a:ext cx="17068800" cy="2889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5187338"/>
            <a:ext cx="170688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xit" presetSubtype="4" decel="5000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xit" presetSubtype="4" decel="5000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/>
              <a:t>Aumentar as doações </a:t>
            </a:r>
            <a:r>
              <a:rPr lang="pt-BR" sz="4000"/>
              <a:t>à Fundação Rotária em no mínimo </a:t>
            </a:r>
            <a:r>
              <a:rPr lang="pt-BR" sz="4000" b="1"/>
              <a:t>10%</a:t>
            </a:r>
            <a:r>
              <a:rPr lang="pt-BR" sz="4000"/>
              <a:t> em relação a 2016-17.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/>
              <a:t>Aumentar</a:t>
            </a:r>
            <a:r>
              <a:rPr lang="pt-BR" sz="4000"/>
              <a:t> o número de associados que doam</a:t>
            </a:r>
            <a:r>
              <a:rPr lang="pt-BR" sz="4000" b="1"/>
              <a:t> US$25 </a:t>
            </a:r>
            <a:r>
              <a:rPr lang="pt-BR" sz="4000"/>
              <a:t>ou mais a um fundo da </a:t>
            </a:r>
            <a:r>
              <a:rPr lang="pt-BR" sz="4000" b="1"/>
              <a:t>Fundação Rotária</a:t>
            </a:r>
            <a:r>
              <a:rPr lang="pt-BR" sz="4000"/>
              <a:t>. 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1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/>
              <a:t>Atingir</a:t>
            </a:r>
            <a:r>
              <a:rPr lang="pt-BR" sz="4000"/>
              <a:t> o nível de contribuição mínima de </a:t>
            </a:r>
            <a:r>
              <a:rPr lang="pt-BR" sz="4000" b="1"/>
              <a:t>US$100 </a:t>
            </a:r>
            <a:r>
              <a:rPr lang="pt-BR" sz="4000"/>
              <a:t>per capita ao </a:t>
            </a:r>
            <a:r>
              <a:rPr lang="pt-BR" sz="4000" b="1"/>
              <a:t>Fundo Anual</a:t>
            </a:r>
            <a:r>
              <a:rPr lang="pt-BR" sz="4000"/>
              <a:t>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0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EXPANSÃO DOS SERVIÇOS HUMANITÁRIOS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/>
              <a:t>Usar o </a:t>
            </a:r>
            <a:r>
              <a:rPr lang="pt-BR" sz="4000" b="1"/>
              <a:t>Rotary </a:t>
            </a:r>
            <a:r>
              <a:rPr lang="pt-BR" sz="4000" b="1" err="1"/>
              <a:t>Ideas</a:t>
            </a:r>
            <a:r>
              <a:rPr lang="pt-BR" sz="4000"/>
              <a:t>, a nossa plataforma de </a:t>
            </a:r>
            <a:r>
              <a:rPr lang="pt-BR" sz="4000" err="1"/>
              <a:t>crowdsourcing</a:t>
            </a:r>
            <a:r>
              <a:rPr lang="pt-BR" sz="4000"/>
              <a:t>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4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 dirty="0" err="1">
                <a:latin typeface="Lato Light" charset="0"/>
                <a:ea typeface="Lato Light" charset="0"/>
                <a:cs typeface="Lato Light" charset="0"/>
              </a:rPr>
              <a:t>Prioridade</a:t>
            </a:r>
            <a:r>
              <a:rPr lang="en-US" sz="3600" b="0" i="1" dirty="0">
                <a:latin typeface="Lato Light" charset="0"/>
                <a:ea typeface="Lato Light" charset="0"/>
                <a:cs typeface="Lato Light" charset="0"/>
              </a:rPr>
              <a:t>:</a:t>
            </a:r>
            <a:br>
              <a:rPr lang="en-US" sz="3600" b="0" i="1" dirty="0">
                <a:latin typeface="Lato Light" charset="0"/>
                <a:ea typeface="Lato Light" charset="0"/>
                <a:cs typeface="Lato Light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pt-BR" dirty="0"/>
              <a:t>AUMENTAR A PROJEÇÃO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 IMAGEM PÚBLICA 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11228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10200" y="2598357"/>
            <a:ext cx="5800595" cy="18651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/>
              <a:t>Uma </a:t>
            </a:r>
            <a:r>
              <a:rPr lang="pt-BR" sz="3200" b="1"/>
              <a:t>imagem pública positiva </a:t>
            </a:r>
            <a:r>
              <a:rPr lang="pt-BR" sz="3200"/>
              <a:t>melhora a relação do seu </a:t>
            </a:r>
            <a:r>
              <a:rPr lang="pt-BR" sz="3200" b="1"/>
              <a:t>clube</a:t>
            </a:r>
            <a:r>
              <a:rPr lang="pt-BR" sz="3200"/>
              <a:t> com a </a:t>
            </a:r>
            <a:r>
              <a:rPr lang="pt-BR" sz="3200" b="1"/>
              <a:t>comunidade</a:t>
            </a:r>
            <a:r>
              <a:rPr lang="pt-BR" sz="3200"/>
              <a:t> e atrai associados. </a:t>
            </a:r>
            <a:endParaRPr lang="pt-BR" sz="3200" b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474"/>
            <a:ext cx="5007683" cy="41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/>
              <a:t>Usar as diretrizes da </a:t>
            </a:r>
            <a:r>
              <a:rPr lang="pt-BR" sz="4000" b="1"/>
              <a:t>Marca do Rotary</a:t>
            </a:r>
            <a:r>
              <a:rPr lang="pt-BR" sz="4000"/>
              <a:t>, modelos e outros recursos em seus comunicados para </a:t>
            </a:r>
            <a:r>
              <a:rPr lang="pt-BR" sz="4000" b="1"/>
              <a:t>fortalecer a nossa imagem</a:t>
            </a:r>
            <a:r>
              <a:rPr lang="pt-BR" sz="4000"/>
              <a:t>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4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/>
              <a:t>Atualizar o site </a:t>
            </a:r>
            <a:r>
              <a:rPr lang="pt-BR" sz="4000"/>
              <a:t>do clube e suas redes sociais para </a:t>
            </a:r>
            <a:r>
              <a:rPr lang="pt-BR" sz="4000" b="1"/>
              <a:t>promover atividades </a:t>
            </a:r>
            <a:r>
              <a:rPr lang="pt-BR" sz="4000"/>
              <a:t>e </a:t>
            </a:r>
            <a:r>
              <a:rPr lang="pt-BR" sz="4000" b="1"/>
              <a:t>ilustrar o impacto </a:t>
            </a:r>
            <a:r>
              <a:rPr lang="pt-BR" sz="4000"/>
              <a:t>do </a:t>
            </a:r>
            <a:r>
              <a:rPr lang="pt-BR" sz="4000" b="1"/>
              <a:t>Rotary</a:t>
            </a:r>
            <a:r>
              <a:rPr lang="pt-BR" sz="4000"/>
              <a:t> local e globalmente.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1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/>
              <a:t>Organizar ou promover evento do </a:t>
            </a:r>
            <a:r>
              <a:rPr lang="pt-BR" sz="4000" b="1"/>
              <a:t>Dia Mundial de Combate à Pólio</a:t>
            </a:r>
            <a:r>
              <a:rPr lang="pt-BR" sz="4000"/>
              <a:t>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5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/>
              <a:t>Engajar</a:t>
            </a:r>
            <a:r>
              <a:rPr lang="pt-BR" sz="4000"/>
              <a:t> a comunidade com no mínimo um </a:t>
            </a:r>
            <a:r>
              <a:rPr lang="pt-BR" sz="4000" b="1"/>
              <a:t>evento de networking</a:t>
            </a:r>
            <a:r>
              <a:rPr lang="pt-BR" sz="4000"/>
              <a:t>.</a:t>
            </a:r>
            <a:endParaRPr lang="en-US" sz="4000" b="1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72082" y="602692"/>
            <a:ext cx="8247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>MEN</a:t>
            </a:r>
            <a:r>
              <a:rPr lang="en-US" sz="54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>ÇÃO </a:t>
            </a:r>
            <a:r>
              <a:rPr lang="pt-BR" sz="54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>PRESIDENCIAL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00851" y="2157517"/>
            <a:ext cx="3190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Lato Black" charset="0"/>
                <a:ea typeface="Lato Black" charset="0"/>
                <a:cs typeface="Lato Black" charset="0"/>
              </a:rPr>
              <a:t>IAN RISELEY</a:t>
            </a:r>
            <a:endParaRPr lang="pt-BR" sz="4000" b="1" dirty="0">
              <a:solidFill>
                <a:srgbClr val="FFC00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30701" y="2831507"/>
            <a:ext cx="2930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rPr>
              <a:t>Presidente</a:t>
            </a:r>
            <a:r>
              <a:rPr lang="en-US" sz="2400" b="1" dirty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rPr>
              <a:t> 2017-18</a:t>
            </a:r>
          </a:p>
          <a:p>
            <a:pPr algn="ctr"/>
            <a:r>
              <a:rPr lang="en-US" sz="2400" dirty="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rPr>
              <a:t>Rotary International</a:t>
            </a:r>
            <a:endParaRPr lang="pt-BR" sz="240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4038699"/>
            <a:ext cx="17015460" cy="34048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17" y="4345732"/>
            <a:ext cx="17068800" cy="2889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5187338"/>
            <a:ext cx="170688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xit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200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/>
              <a:t>Estabelecer ou continuar uma </a:t>
            </a:r>
            <a:r>
              <a:rPr lang="pt-BR" sz="4000" b="1"/>
              <a:t>parceria em projeto</a:t>
            </a:r>
            <a:r>
              <a:rPr lang="pt-BR" sz="4000"/>
              <a:t>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/>
              <a:t>Realizar um </a:t>
            </a:r>
            <a:r>
              <a:rPr lang="pt-BR" sz="4000" b="1"/>
              <a:t>fórum</a:t>
            </a:r>
            <a:r>
              <a:rPr lang="pt-BR" sz="4000"/>
              <a:t> ou </a:t>
            </a:r>
            <a:r>
              <a:rPr lang="pt-BR" sz="4000" b="1"/>
              <a:t>seminário</a:t>
            </a:r>
            <a:r>
              <a:rPr lang="pt-BR" sz="4000"/>
              <a:t> sobre assunto </a:t>
            </a:r>
            <a:r>
              <a:rPr lang="pt-BR" sz="4000" b="1"/>
              <a:t>relevante à comunidade</a:t>
            </a:r>
            <a:r>
              <a:rPr lang="pt-BR" sz="4000"/>
              <a:t>.</a:t>
            </a:r>
            <a:endParaRPr lang="en-US" sz="400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/>
              <a:t>Conseguir cobertura </a:t>
            </a:r>
            <a:r>
              <a:rPr lang="pt-BR" sz="4000"/>
              <a:t>da mídia para </a:t>
            </a:r>
            <a:r>
              <a:rPr lang="pt-BR" sz="4000" b="1"/>
              <a:t>projeto</a:t>
            </a:r>
            <a:r>
              <a:rPr lang="pt-BR" sz="4000"/>
              <a:t>, </a:t>
            </a:r>
            <a:r>
              <a:rPr lang="pt-BR" sz="4000" b="1"/>
              <a:t>evento</a:t>
            </a:r>
            <a:r>
              <a:rPr lang="pt-BR" sz="4000"/>
              <a:t> ou </a:t>
            </a:r>
            <a:r>
              <a:rPr lang="pt-BR" sz="4000" b="1"/>
              <a:t>campanha</a:t>
            </a:r>
            <a:r>
              <a:rPr lang="pt-BR" sz="4000"/>
              <a:t> de arrecadação de fundos.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3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IMAGEM PÚBLICA DA INSTITUIÇÃO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8445293" cy="178920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4000" b="1" dirty="0"/>
              <a:t>Promover a paz e formar líderes:</a:t>
            </a:r>
          </a:p>
          <a:p>
            <a:r>
              <a:rPr lang="pt-BR" sz="3200" dirty="0"/>
              <a:t>Participando do </a:t>
            </a:r>
            <a:r>
              <a:rPr lang="pt-BR" sz="3200" dirty="0" err="1"/>
              <a:t>interc</a:t>
            </a:r>
            <a:r>
              <a:rPr lang="en-US" sz="3200" dirty="0"/>
              <a:t>âmbio de </a:t>
            </a:r>
            <a:r>
              <a:rPr lang="en-US" sz="3200" dirty="0" err="1"/>
              <a:t>jovens</a:t>
            </a:r>
            <a:endParaRPr lang="en-US" sz="3200" dirty="0"/>
          </a:p>
          <a:p>
            <a:r>
              <a:rPr lang="en-US" sz="3200" dirty="0" err="1"/>
              <a:t>Participando</a:t>
            </a:r>
            <a:r>
              <a:rPr lang="en-US" sz="3200" dirty="0"/>
              <a:t> do RYLA</a:t>
            </a:r>
            <a:endParaRPr lang="pt-BR" sz="3200" dirty="0"/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6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58" y="1921791"/>
            <a:ext cx="7153284" cy="29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119362" y="1782306"/>
            <a:ext cx="6665078" cy="3006618"/>
            <a:chOff x="-221066" y="1327473"/>
            <a:chExt cx="10388601" cy="46863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066" y="1327473"/>
              <a:ext cx="4699000" cy="46863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435" y="3022923"/>
              <a:ext cx="51181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5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1873353" y="2717772"/>
            <a:ext cx="8445293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1C478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4400" b="1">
                <a:latin typeface="Lato Black" charset="0"/>
                <a:ea typeface="Lato Black" charset="0"/>
                <a:cs typeface="Lato Black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514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>COMO SE QUALIFICAR À MENÇÃO?</a:t>
            </a:r>
            <a:endParaRPr lang="pt-BR" sz="4800" b="1" dirty="0">
              <a:solidFill>
                <a:srgbClr val="1C478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o clube deve fazer para receber a </a:t>
            </a:r>
            <a:r>
              <a:rPr lang="pt-BR" dirty="0" err="1"/>
              <a:t>Men</a:t>
            </a:r>
            <a:r>
              <a:rPr lang="en-US"/>
              <a:t>ção do Rotary</a:t>
            </a:r>
            <a:r>
              <a:rPr 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6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Lato Black" charset="0"/>
                <a:ea typeface="Lato Black" charset="0"/>
                <a:cs typeface="Lato Black" charset="0"/>
              </a:rPr>
              <a:t>COMO SE QUALIFICAR </a:t>
            </a:r>
            <a:r>
              <a:rPr lang="en-US" sz="4000" dirty="0">
                <a:latin typeface="Lato Black" charset="0"/>
                <a:ea typeface="Lato Black" charset="0"/>
                <a:cs typeface="Lato Black" charset="0"/>
              </a:rPr>
              <a:t>À MENÇÃO?</a:t>
            </a:r>
            <a:endParaRPr lang="pt-BR" sz="4000" dirty="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10200" y="2681457"/>
            <a:ext cx="5937738" cy="304596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De </a:t>
            </a:r>
            <a:r>
              <a:rPr lang="pt-BR" b="1" dirty="0"/>
              <a:t>1º de Julho de 2017 </a:t>
            </a:r>
            <a:r>
              <a:rPr lang="pt-BR" dirty="0"/>
              <a:t>a </a:t>
            </a:r>
            <a:r>
              <a:rPr lang="pt-BR" b="1" dirty="0"/>
              <a:t>30 de junho de 2018</a:t>
            </a:r>
            <a:r>
              <a:rPr lang="pt-BR" dirty="0"/>
              <a:t>, os clubes </a:t>
            </a:r>
            <a:r>
              <a:rPr lang="pt-BR" dirty="0" smtClean="0"/>
              <a:t>que cumprirem as atividades obrigatórias e atingirem </a:t>
            </a:r>
            <a:r>
              <a:rPr lang="pt-BR" dirty="0"/>
              <a:t>no m</a:t>
            </a:r>
            <a:r>
              <a:rPr lang="en-US" dirty="0"/>
              <a:t>ínimo quatro</a:t>
            </a:r>
            <a:r>
              <a:rPr lang="pt-BR" dirty="0"/>
              <a:t> </a:t>
            </a:r>
            <a:r>
              <a:rPr lang="pt-BR" dirty="0" smtClean="0"/>
              <a:t>metas de cada uma das </a:t>
            </a:r>
            <a:r>
              <a:rPr lang="pt-BR" dirty="0"/>
              <a:t>três</a:t>
            </a:r>
            <a:r>
              <a:rPr lang="en-US" dirty="0"/>
              <a:t> </a:t>
            </a:r>
            <a:r>
              <a:rPr lang="pt-BR" dirty="0"/>
              <a:t>prioridades</a:t>
            </a:r>
            <a:r>
              <a:rPr lang="en-US" dirty="0"/>
              <a:t> </a:t>
            </a:r>
            <a:r>
              <a:rPr lang="pt-BR" dirty="0"/>
              <a:t>receberão</a:t>
            </a:r>
            <a:r>
              <a:rPr lang="en-US" dirty="0"/>
              <a:t> a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  <a:latin typeface="Lato Black" charset="0"/>
                <a:ea typeface="Lato Black" charset="0"/>
                <a:cs typeface="Lato Black" charset="0"/>
              </a:rPr>
              <a:t>Menção do Rotary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15" y="2177809"/>
            <a:ext cx="3038541" cy="30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1C4781"/>
                </a:solidFill>
                <a:latin typeface="Lato Black" charset="0"/>
                <a:ea typeface="Lato Black" charset="0"/>
                <a:cs typeface="Lato Black" charset="0"/>
              </a:rPr>
              <a:t>ATIVIDADES OBRIGATÓRIAS</a:t>
            </a:r>
            <a:endParaRPr lang="pt-BR" sz="4800" b="1">
              <a:solidFill>
                <a:srgbClr val="1C478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 se </a:t>
            </a:r>
            <a:r>
              <a:rPr lang="en-US" dirty="0" err="1"/>
              <a:t>qualificar</a:t>
            </a:r>
            <a:r>
              <a:rPr lang="en-US" dirty="0"/>
              <a:t> à Menção?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4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Lato Black" charset="0"/>
                <a:ea typeface="Lato Black" charset="0"/>
                <a:cs typeface="Lato Black" charset="0"/>
              </a:rPr>
              <a:t>ATIVIDADES OBRIGATÓRIAS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5987" y="2600944"/>
            <a:ext cx="7820025" cy="120015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err="1"/>
              <a:t>Pagar</a:t>
            </a:r>
            <a:r>
              <a:rPr lang="en-US" sz="4000"/>
              <a:t> a </a:t>
            </a:r>
            <a:r>
              <a:rPr lang="en-US" sz="4000" err="1"/>
              <a:t>fatura</a:t>
            </a:r>
            <a:r>
              <a:rPr lang="en-US" sz="4000"/>
              <a:t> de </a:t>
            </a:r>
            <a:r>
              <a:rPr lang="en-US" sz="4000" b="1" err="1"/>
              <a:t>Julho</a:t>
            </a:r>
            <a:r>
              <a:rPr lang="en-US" sz="4000" b="1"/>
              <a:t> de 2017 </a:t>
            </a:r>
            <a:r>
              <a:rPr lang="en-US" sz="4000"/>
              <a:t>e </a:t>
            </a:r>
            <a:r>
              <a:rPr lang="en-US" sz="4000" b="1"/>
              <a:t>Janeiro de 2018 </a:t>
            </a:r>
            <a:r>
              <a:rPr lang="en-US" sz="4000" err="1"/>
              <a:t>dentro</a:t>
            </a:r>
            <a:r>
              <a:rPr lang="en-US" sz="4000"/>
              <a:t> do </a:t>
            </a:r>
            <a:r>
              <a:rPr lang="en-US" sz="4000" err="1"/>
              <a:t>prazo</a:t>
            </a:r>
            <a:r>
              <a:rPr lang="en-US" sz="4000"/>
              <a:t>.</a:t>
            </a:r>
          </a:p>
        </p:txBody>
      </p:sp>
      <p:sp>
        <p:nvSpPr>
          <p:cNvPr id="6" name="Estrela de 5 Pontas 5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1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Lato Black" charset="0"/>
                <a:ea typeface="Lato Black" charset="0"/>
                <a:cs typeface="Lato Black" charset="0"/>
              </a:rPr>
              <a:t>ATIVIDADES OBRIGATÓRIAS</a:t>
            </a:r>
            <a:endParaRPr lang="pt-BR" sz="400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86544" y="2600944"/>
            <a:ext cx="7820025" cy="175418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/>
              <a:t>Inserir</a:t>
            </a:r>
            <a:r>
              <a:rPr lang="en-US" sz="4000" dirty="0"/>
              <a:t> </a:t>
            </a:r>
            <a:r>
              <a:rPr lang="en-US" sz="4000" b="1" dirty="0"/>
              <a:t>horas de </a:t>
            </a:r>
            <a:r>
              <a:rPr lang="en-US" sz="4000" b="1" dirty="0" err="1"/>
              <a:t>trabalho</a:t>
            </a:r>
            <a:r>
              <a:rPr lang="en-US" sz="4000" b="1" dirty="0"/>
              <a:t> </a:t>
            </a:r>
            <a:r>
              <a:rPr lang="en-US" sz="4000" b="1" dirty="0" err="1"/>
              <a:t>voluntário</a:t>
            </a:r>
            <a:r>
              <a:rPr lang="en-US" sz="4000" b="1" dirty="0"/>
              <a:t> </a:t>
            </a:r>
            <a:r>
              <a:rPr lang="en-US" sz="4000" dirty="0"/>
              <a:t>e </a:t>
            </a:r>
            <a:r>
              <a:rPr lang="en-US" sz="4000" b="1" dirty="0" err="1"/>
              <a:t>contribuições</a:t>
            </a:r>
            <a:r>
              <a:rPr lang="en-US" sz="4000" b="1" dirty="0"/>
              <a:t> a </a:t>
            </a:r>
            <a:r>
              <a:rPr lang="en-US" sz="4000" b="1" dirty="0" err="1"/>
              <a:t>projetos</a:t>
            </a:r>
            <a:r>
              <a:rPr lang="en-US" sz="4000" b="1" dirty="0"/>
              <a:t> </a:t>
            </a:r>
            <a:r>
              <a:rPr lang="en-US" sz="4000" dirty="0"/>
              <a:t>no Rotary </a:t>
            </a:r>
            <a:r>
              <a:rPr lang="en-US" sz="4000" dirty="0" smtClean="0"/>
              <a:t>Club </a:t>
            </a:r>
            <a:r>
              <a:rPr lang="en-US" sz="4000" dirty="0"/>
              <a:t>Central.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1700827" y="2600944"/>
            <a:ext cx="485717" cy="485717"/>
          </a:xfrm>
          <a:prstGeom prst="star5">
            <a:avLst>
              <a:gd name="adj" fmla="val 21882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7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2005</Words>
  <Application>Microsoft Office PowerPoint</Application>
  <PresentationFormat>Widescreen</PresentationFormat>
  <Paragraphs>214</Paragraphs>
  <Slides>46</Slides>
  <Notes>46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Lato</vt:lpstr>
      <vt:lpstr>Arial</vt:lpstr>
      <vt:lpstr>Lato Black</vt:lpstr>
      <vt:lpstr>Lato Light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COMO SE QUALIFICAR À MENÇÃO?</vt:lpstr>
      <vt:lpstr>COMO SE QUALIFICAR À MENÇÃO?</vt:lpstr>
      <vt:lpstr>ATIVIDADES OBRIGATÓRIAS</vt:lpstr>
      <vt:lpstr>ATIVIDADES OBRIGATÓRIAS</vt:lpstr>
      <vt:lpstr>ATIVIDADES OBRIGATÓRIAS</vt:lpstr>
      <vt:lpstr>Prioridade:  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FORTALECER E APOIAR OS CLUBES</vt:lpstr>
      <vt:lpstr>Prioridade:  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EXPANSÃO DOS SERVIÇOS HUMANITÁRIOS</vt:lpstr>
      <vt:lpstr>Prioridade:  AUMENTAR A PROJEÇÃO</vt:lpstr>
      <vt:lpstr>IMAGEM PÚBLICA DA INSTITUIÇÃO</vt:lpstr>
      <vt:lpstr>IMAGEM PÚBLICA DA INSTITUIÇÃO</vt:lpstr>
      <vt:lpstr>IMAGEM PÚBLICA DA INSTITUIÇÃO</vt:lpstr>
      <vt:lpstr>IMAGEM PÚBLICA DA INSTITUIÇÃO</vt:lpstr>
      <vt:lpstr>IMAGEM PÚBLICA DA INSTITUIÇÃO</vt:lpstr>
      <vt:lpstr>IMAGEM PÚBLICA DA INSTITUIÇÃO</vt:lpstr>
      <vt:lpstr>IMAGEM PÚBLICA DA INSTITUIÇÃO</vt:lpstr>
      <vt:lpstr>IMAGEM PÚBLICA DA INSTITUIÇÃO</vt:lpstr>
      <vt:lpstr>IMAGEM PÚBLICA DA INSTITUIÇÃO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Rui</cp:lastModifiedBy>
  <cp:revision>233</cp:revision>
  <dcterms:created xsi:type="dcterms:W3CDTF">2017-03-01T20:56:26Z</dcterms:created>
  <dcterms:modified xsi:type="dcterms:W3CDTF">2017-03-09T01:58:52Z</dcterms:modified>
</cp:coreProperties>
</file>