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64" r:id="rId5"/>
    <p:sldId id="281" r:id="rId6"/>
    <p:sldId id="263" r:id="rId7"/>
    <p:sldId id="260" r:id="rId8"/>
    <p:sldId id="289" r:id="rId9"/>
    <p:sldId id="261" r:id="rId10"/>
    <p:sldId id="262" r:id="rId11"/>
    <p:sldId id="268" r:id="rId12"/>
    <p:sldId id="294" r:id="rId13"/>
    <p:sldId id="285" r:id="rId14"/>
    <p:sldId id="286" r:id="rId15"/>
    <p:sldId id="296" r:id="rId16"/>
    <p:sldId id="277" r:id="rId17"/>
    <p:sldId id="280" r:id="rId18"/>
    <p:sldId id="278" r:id="rId19"/>
    <p:sldId id="279" r:id="rId20"/>
    <p:sldId id="295" r:id="rId21"/>
    <p:sldId id="270" r:id="rId22"/>
    <p:sldId id="282" r:id="rId23"/>
    <p:sldId id="271" r:id="rId24"/>
    <p:sldId id="274" r:id="rId25"/>
    <p:sldId id="297" r:id="rId26"/>
    <p:sldId id="273" r:id="rId27"/>
    <p:sldId id="272" r:id="rId28"/>
    <p:sldId id="283" r:id="rId29"/>
    <p:sldId id="292" r:id="rId30"/>
    <p:sldId id="291" r:id="rId31"/>
    <p:sldId id="28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FFFF"/>
    <a:srgbClr val="FFCC99"/>
    <a:srgbClr val="FFE1FF"/>
    <a:srgbClr val="FF66FF"/>
    <a:srgbClr val="FF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62C56-E619-471D-B4D7-14C94D48898E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E810D25-B9EF-4BC4-8E3E-146B1D8A286D}">
      <dgm:prSet phldrT="[Texto]"/>
      <dgm:spPr/>
      <dgm:t>
        <a:bodyPr/>
        <a:lstStyle/>
        <a:p>
          <a:r>
            <a:rPr lang="pt-BR" dirty="0" smtClean="0"/>
            <a:t>1º passo: PLANEJAR</a:t>
          </a:r>
          <a:endParaRPr lang="pt-BR" dirty="0"/>
        </a:p>
      </dgm:t>
    </dgm:pt>
    <dgm:pt modelId="{F35C1D22-6955-4738-A3D4-1B0E6D8641A1}" type="parTrans" cxnId="{B8CBC1F0-A9BC-42DB-96B3-365390BA3B9C}">
      <dgm:prSet/>
      <dgm:spPr/>
      <dgm:t>
        <a:bodyPr/>
        <a:lstStyle/>
        <a:p>
          <a:endParaRPr lang="pt-BR"/>
        </a:p>
      </dgm:t>
    </dgm:pt>
    <dgm:pt modelId="{FD3B3608-9FDD-4A3D-B90C-06D6EAA20901}" type="sibTrans" cxnId="{B8CBC1F0-A9BC-42DB-96B3-365390BA3B9C}">
      <dgm:prSet/>
      <dgm:spPr/>
      <dgm:t>
        <a:bodyPr/>
        <a:lstStyle/>
        <a:p>
          <a:endParaRPr lang="pt-BR"/>
        </a:p>
      </dgm:t>
    </dgm:pt>
    <dgm:pt modelId="{B8CF4BEC-A7E7-41DF-93F5-3F8C11F0694E}">
      <dgm:prSet phldrT="[Texto]"/>
      <dgm:spPr/>
      <dgm:t>
        <a:bodyPr/>
        <a:lstStyle/>
        <a:p>
          <a:r>
            <a:rPr lang="pt-BR" dirty="0" smtClean="0"/>
            <a:t>Definição dos objetivos</a:t>
          </a:r>
          <a:endParaRPr lang="pt-BR" dirty="0"/>
        </a:p>
      </dgm:t>
    </dgm:pt>
    <dgm:pt modelId="{D175EE2E-83E7-4CF8-8173-D3C9B5FAB6C8}" type="parTrans" cxnId="{63D0EBEC-18CB-42AD-9448-23E024F90338}">
      <dgm:prSet/>
      <dgm:spPr/>
      <dgm:t>
        <a:bodyPr/>
        <a:lstStyle/>
        <a:p>
          <a:endParaRPr lang="pt-BR"/>
        </a:p>
      </dgm:t>
    </dgm:pt>
    <dgm:pt modelId="{B29F74AB-EE62-4B7D-86B1-2103FCEFD818}" type="sibTrans" cxnId="{63D0EBEC-18CB-42AD-9448-23E024F90338}">
      <dgm:prSet/>
      <dgm:spPr/>
      <dgm:t>
        <a:bodyPr/>
        <a:lstStyle/>
        <a:p>
          <a:endParaRPr lang="pt-BR"/>
        </a:p>
      </dgm:t>
    </dgm:pt>
    <dgm:pt modelId="{8D19E58F-C731-46BB-844D-2FA3108B4C2C}">
      <dgm:prSet phldrT="[Texto]"/>
      <dgm:spPr/>
      <dgm:t>
        <a:bodyPr/>
        <a:lstStyle/>
        <a:p>
          <a:r>
            <a:rPr lang="pt-BR" dirty="0" smtClean="0"/>
            <a:t>E os recursos?</a:t>
          </a:r>
          <a:endParaRPr lang="pt-BR" dirty="0"/>
        </a:p>
      </dgm:t>
    </dgm:pt>
    <dgm:pt modelId="{FC755C3A-DF7C-48A3-8295-50EA707C2426}" type="parTrans" cxnId="{140B382C-1AFA-430B-B427-DD07C1BE3C7D}">
      <dgm:prSet/>
      <dgm:spPr/>
      <dgm:t>
        <a:bodyPr/>
        <a:lstStyle/>
        <a:p>
          <a:endParaRPr lang="pt-BR"/>
        </a:p>
      </dgm:t>
    </dgm:pt>
    <dgm:pt modelId="{4D8A9089-61D8-4BC6-91C5-197A8150C707}" type="sibTrans" cxnId="{140B382C-1AFA-430B-B427-DD07C1BE3C7D}">
      <dgm:prSet/>
      <dgm:spPr/>
      <dgm:t>
        <a:bodyPr/>
        <a:lstStyle/>
        <a:p>
          <a:endParaRPr lang="pt-BR"/>
        </a:p>
      </dgm:t>
    </dgm:pt>
    <dgm:pt modelId="{5F218823-253E-4725-A734-CF232077BC65}">
      <dgm:prSet phldrT="[Texto]"/>
      <dgm:spPr/>
      <dgm:t>
        <a:bodyPr/>
        <a:lstStyle/>
        <a:p>
          <a:r>
            <a:rPr lang="pt-BR" dirty="0" smtClean="0"/>
            <a:t>Como alcançá-los?</a:t>
          </a:r>
          <a:endParaRPr lang="pt-BR" dirty="0"/>
        </a:p>
      </dgm:t>
    </dgm:pt>
    <dgm:pt modelId="{96087762-F9B9-4500-A273-832AD68FDC85}" type="sibTrans" cxnId="{3C7C1BE4-24B5-4975-9393-DCE08FC39930}">
      <dgm:prSet/>
      <dgm:spPr/>
      <dgm:t>
        <a:bodyPr/>
        <a:lstStyle/>
        <a:p>
          <a:endParaRPr lang="pt-BR"/>
        </a:p>
      </dgm:t>
    </dgm:pt>
    <dgm:pt modelId="{5E56A941-A321-4C7B-B711-F58033369537}" type="parTrans" cxnId="{3C7C1BE4-24B5-4975-9393-DCE08FC39930}">
      <dgm:prSet/>
      <dgm:spPr/>
      <dgm:t>
        <a:bodyPr/>
        <a:lstStyle/>
        <a:p>
          <a:endParaRPr lang="pt-BR"/>
        </a:p>
      </dgm:t>
    </dgm:pt>
    <dgm:pt modelId="{800A3C82-4AF8-45AA-BC8C-1A6C2509044E}" type="pres">
      <dgm:prSet presAssocID="{E3A62C56-E619-471D-B4D7-14C94D4889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6A15E4C-75D7-4025-BC08-95048C82EB44}" type="pres">
      <dgm:prSet presAssocID="{9E810D25-B9EF-4BC4-8E3E-146B1D8A286D}" presName="roof" presStyleLbl="dkBgShp" presStyleIdx="0" presStyleCnt="2"/>
      <dgm:spPr/>
      <dgm:t>
        <a:bodyPr/>
        <a:lstStyle/>
        <a:p>
          <a:endParaRPr lang="pt-BR"/>
        </a:p>
      </dgm:t>
    </dgm:pt>
    <dgm:pt modelId="{90BDF0F4-8DD1-446D-B073-3340335EC443}" type="pres">
      <dgm:prSet presAssocID="{9E810D25-B9EF-4BC4-8E3E-146B1D8A286D}" presName="pillars" presStyleCnt="0"/>
      <dgm:spPr/>
    </dgm:pt>
    <dgm:pt modelId="{9D3ADB42-2A6A-4A56-8833-82D5D4BBBB48}" type="pres">
      <dgm:prSet presAssocID="{9E810D25-B9EF-4BC4-8E3E-146B1D8A286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8873A6-ADEA-4549-8475-C5C4041CF2DA}" type="pres">
      <dgm:prSet presAssocID="{5F218823-253E-4725-A734-CF232077BC6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505C01-3CFF-4D33-B786-21E3AE2B39DC}" type="pres">
      <dgm:prSet presAssocID="{8D19E58F-C731-46BB-844D-2FA3108B4C2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8C36B1-16A1-4E6E-8C9E-434FB53EEEE9}" type="pres">
      <dgm:prSet presAssocID="{9E810D25-B9EF-4BC4-8E3E-146B1D8A286D}" presName="base" presStyleLbl="dkBgShp" presStyleIdx="1" presStyleCnt="2"/>
      <dgm:spPr/>
    </dgm:pt>
  </dgm:ptLst>
  <dgm:cxnLst>
    <dgm:cxn modelId="{636961E9-564E-4091-9EE8-F131B649E5BE}" type="presOf" srcId="{B8CF4BEC-A7E7-41DF-93F5-3F8C11F0694E}" destId="{9D3ADB42-2A6A-4A56-8833-82D5D4BBBB48}" srcOrd="0" destOrd="0" presId="urn:microsoft.com/office/officeart/2005/8/layout/hList3"/>
    <dgm:cxn modelId="{B8CBC1F0-A9BC-42DB-96B3-365390BA3B9C}" srcId="{E3A62C56-E619-471D-B4D7-14C94D48898E}" destId="{9E810D25-B9EF-4BC4-8E3E-146B1D8A286D}" srcOrd="0" destOrd="0" parTransId="{F35C1D22-6955-4738-A3D4-1B0E6D8641A1}" sibTransId="{FD3B3608-9FDD-4A3D-B90C-06D6EAA20901}"/>
    <dgm:cxn modelId="{88058D9D-E60B-48E2-AB36-DBCFC45579EA}" type="presOf" srcId="{E3A62C56-E619-471D-B4D7-14C94D48898E}" destId="{800A3C82-4AF8-45AA-BC8C-1A6C2509044E}" srcOrd="0" destOrd="0" presId="urn:microsoft.com/office/officeart/2005/8/layout/hList3"/>
    <dgm:cxn modelId="{3C7C1BE4-24B5-4975-9393-DCE08FC39930}" srcId="{9E810D25-B9EF-4BC4-8E3E-146B1D8A286D}" destId="{5F218823-253E-4725-A734-CF232077BC65}" srcOrd="1" destOrd="0" parTransId="{5E56A941-A321-4C7B-B711-F58033369537}" sibTransId="{96087762-F9B9-4500-A273-832AD68FDC85}"/>
    <dgm:cxn modelId="{63D0EBEC-18CB-42AD-9448-23E024F90338}" srcId="{9E810D25-B9EF-4BC4-8E3E-146B1D8A286D}" destId="{B8CF4BEC-A7E7-41DF-93F5-3F8C11F0694E}" srcOrd="0" destOrd="0" parTransId="{D175EE2E-83E7-4CF8-8173-D3C9B5FAB6C8}" sibTransId="{B29F74AB-EE62-4B7D-86B1-2103FCEFD818}"/>
    <dgm:cxn modelId="{EE48B5C9-46ED-4805-813F-4E5DAF5701EA}" type="presOf" srcId="{8D19E58F-C731-46BB-844D-2FA3108B4C2C}" destId="{B1505C01-3CFF-4D33-B786-21E3AE2B39DC}" srcOrd="0" destOrd="0" presId="urn:microsoft.com/office/officeart/2005/8/layout/hList3"/>
    <dgm:cxn modelId="{140B382C-1AFA-430B-B427-DD07C1BE3C7D}" srcId="{9E810D25-B9EF-4BC4-8E3E-146B1D8A286D}" destId="{8D19E58F-C731-46BB-844D-2FA3108B4C2C}" srcOrd="2" destOrd="0" parTransId="{FC755C3A-DF7C-48A3-8295-50EA707C2426}" sibTransId="{4D8A9089-61D8-4BC6-91C5-197A8150C707}"/>
    <dgm:cxn modelId="{3004499E-2FBF-4858-A1AD-06E7BE40A7AC}" type="presOf" srcId="{5F218823-253E-4725-A734-CF232077BC65}" destId="{308873A6-ADEA-4549-8475-C5C4041CF2DA}" srcOrd="0" destOrd="0" presId="urn:microsoft.com/office/officeart/2005/8/layout/hList3"/>
    <dgm:cxn modelId="{F1554905-1F73-4661-B4BC-8D8421A87C22}" type="presOf" srcId="{9E810D25-B9EF-4BC4-8E3E-146B1D8A286D}" destId="{56A15E4C-75D7-4025-BC08-95048C82EB44}" srcOrd="0" destOrd="0" presId="urn:microsoft.com/office/officeart/2005/8/layout/hList3"/>
    <dgm:cxn modelId="{D828820B-494B-49F0-B287-4996609C6952}" type="presParOf" srcId="{800A3C82-4AF8-45AA-BC8C-1A6C2509044E}" destId="{56A15E4C-75D7-4025-BC08-95048C82EB44}" srcOrd="0" destOrd="0" presId="urn:microsoft.com/office/officeart/2005/8/layout/hList3"/>
    <dgm:cxn modelId="{422D8CA8-AAA6-41E0-9940-EA1A1BAD879A}" type="presParOf" srcId="{800A3C82-4AF8-45AA-BC8C-1A6C2509044E}" destId="{90BDF0F4-8DD1-446D-B073-3340335EC443}" srcOrd="1" destOrd="0" presId="urn:microsoft.com/office/officeart/2005/8/layout/hList3"/>
    <dgm:cxn modelId="{B5E384C5-2937-4C90-BD8C-8A806DF46CFF}" type="presParOf" srcId="{90BDF0F4-8DD1-446D-B073-3340335EC443}" destId="{9D3ADB42-2A6A-4A56-8833-82D5D4BBBB48}" srcOrd="0" destOrd="0" presId="urn:microsoft.com/office/officeart/2005/8/layout/hList3"/>
    <dgm:cxn modelId="{F063164C-1959-4BF4-9FC7-14A269E776EF}" type="presParOf" srcId="{90BDF0F4-8DD1-446D-B073-3340335EC443}" destId="{308873A6-ADEA-4549-8475-C5C4041CF2DA}" srcOrd="1" destOrd="0" presId="urn:microsoft.com/office/officeart/2005/8/layout/hList3"/>
    <dgm:cxn modelId="{E568F3D3-F269-47EB-BE53-3A1E2E11ECB2}" type="presParOf" srcId="{90BDF0F4-8DD1-446D-B073-3340335EC443}" destId="{B1505C01-3CFF-4D33-B786-21E3AE2B39DC}" srcOrd="2" destOrd="0" presId="urn:microsoft.com/office/officeart/2005/8/layout/hList3"/>
    <dgm:cxn modelId="{016FC1F3-A1F5-4FF0-922A-EE5DDBFB4B64}" type="presParOf" srcId="{800A3C82-4AF8-45AA-BC8C-1A6C2509044E}" destId="{858C36B1-16A1-4E6E-8C9E-434FB53EEEE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62C56-E619-471D-B4D7-14C94D48898E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E810D25-B9EF-4BC4-8E3E-146B1D8A286D}">
      <dgm:prSet phldrT="[Texto]"/>
      <dgm:spPr/>
      <dgm:t>
        <a:bodyPr/>
        <a:lstStyle/>
        <a:p>
          <a:r>
            <a:rPr lang="pt-BR" dirty="0" smtClean="0"/>
            <a:t>2º passo: OPERACIONALIZAÇÃO</a:t>
          </a:r>
          <a:endParaRPr lang="pt-BR" dirty="0"/>
        </a:p>
      </dgm:t>
    </dgm:pt>
    <dgm:pt modelId="{F35C1D22-6955-4738-A3D4-1B0E6D8641A1}" type="parTrans" cxnId="{B8CBC1F0-A9BC-42DB-96B3-365390BA3B9C}">
      <dgm:prSet/>
      <dgm:spPr/>
      <dgm:t>
        <a:bodyPr/>
        <a:lstStyle/>
        <a:p>
          <a:endParaRPr lang="pt-BR"/>
        </a:p>
      </dgm:t>
    </dgm:pt>
    <dgm:pt modelId="{FD3B3608-9FDD-4A3D-B90C-06D6EAA20901}" type="sibTrans" cxnId="{B8CBC1F0-A9BC-42DB-96B3-365390BA3B9C}">
      <dgm:prSet/>
      <dgm:spPr/>
      <dgm:t>
        <a:bodyPr/>
        <a:lstStyle/>
        <a:p>
          <a:endParaRPr lang="pt-BR"/>
        </a:p>
      </dgm:t>
    </dgm:pt>
    <dgm:pt modelId="{B8CF4BEC-A7E7-41DF-93F5-3F8C11F0694E}">
      <dgm:prSet phldrT="[Texto]"/>
      <dgm:spPr/>
      <dgm:t>
        <a:bodyPr/>
        <a:lstStyle/>
        <a:p>
          <a:r>
            <a:rPr lang="pt-BR" dirty="0" smtClean="0"/>
            <a:t>Estabelecer comissão engajada</a:t>
          </a:r>
          <a:endParaRPr lang="pt-BR" dirty="0"/>
        </a:p>
      </dgm:t>
    </dgm:pt>
    <dgm:pt modelId="{D175EE2E-83E7-4CF8-8173-D3C9B5FAB6C8}" type="parTrans" cxnId="{63D0EBEC-18CB-42AD-9448-23E024F90338}">
      <dgm:prSet/>
      <dgm:spPr/>
      <dgm:t>
        <a:bodyPr/>
        <a:lstStyle/>
        <a:p>
          <a:endParaRPr lang="pt-BR"/>
        </a:p>
      </dgm:t>
    </dgm:pt>
    <dgm:pt modelId="{B29F74AB-EE62-4B7D-86B1-2103FCEFD818}" type="sibTrans" cxnId="{63D0EBEC-18CB-42AD-9448-23E024F90338}">
      <dgm:prSet/>
      <dgm:spPr/>
      <dgm:t>
        <a:bodyPr/>
        <a:lstStyle/>
        <a:p>
          <a:endParaRPr lang="pt-BR"/>
        </a:p>
      </dgm:t>
    </dgm:pt>
    <dgm:pt modelId="{5F218823-253E-4725-A734-CF232077BC65}">
      <dgm:prSet phldrT="[Texto]" custT="1"/>
      <dgm:spPr/>
      <dgm:t>
        <a:bodyPr/>
        <a:lstStyle/>
        <a:p>
          <a:r>
            <a:rPr lang="pt-BR" sz="3600" dirty="0" smtClean="0"/>
            <a:t>Definir todas as etapas</a:t>
          </a:r>
        </a:p>
        <a:p>
          <a:r>
            <a:rPr lang="pt-BR" sz="2800" dirty="0" smtClean="0"/>
            <a:t>(preparação, execução e avaliação)</a:t>
          </a:r>
          <a:endParaRPr lang="pt-BR" sz="2800" dirty="0"/>
        </a:p>
      </dgm:t>
    </dgm:pt>
    <dgm:pt modelId="{5E56A941-A321-4C7B-B711-F58033369537}" type="parTrans" cxnId="{3C7C1BE4-24B5-4975-9393-DCE08FC39930}">
      <dgm:prSet/>
      <dgm:spPr/>
      <dgm:t>
        <a:bodyPr/>
        <a:lstStyle/>
        <a:p>
          <a:endParaRPr lang="pt-BR"/>
        </a:p>
      </dgm:t>
    </dgm:pt>
    <dgm:pt modelId="{96087762-F9B9-4500-A273-832AD68FDC85}" type="sibTrans" cxnId="{3C7C1BE4-24B5-4975-9393-DCE08FC39930}">
      <dgm:prSet/>
      <dgm:spPr/>
      <dgm:t>
        <a:bodyPr/>
        <a:lstStyle/>
        <a:p>
          <a:endParaRPr lang="pt-BR"/>
        </a:p>
      </dgm:t>
    </dgm:pt>
    <dgm:pt modelId="{8D19E58F-C731-46BB-844D-2FA3108B4C2C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Qualidade nos preparativos</a:t>
          </a:r>
        </a:p>
      </dgm:t>
    </dgm:pt>
    <dgm:pt modelId="{FC755C3A-DF7C-48A3-8295-50EA707C2426}" type="parTrans" cxnId="{140B382C-1AFA-430B-B427-DD07C1BE3C7D}">
      <dgm:prSet/>
      <dgm:spPr/>
      <dgm:t>
        <a:bodyPr/>
        <a:lstStyle/>
        <a:p>
          <a:endParaRPr lang="pt-BR"/>
        </a:p>
      </dgm:t>
    </dgm:pt>
    <dgm:pt modelId="{4D8A9089-61D8-4BC6-91C5-197A8150C707}" type="sibTrans" cxnId="{140B382C-1AFA-430B-B427-DD07C1BE3C7D}">
      <dgm:prSet/>
      <dgm:spPr/>
      <dgm:t>
        <a:bodyPr/>
        <a:lstStyle/>
        <a:p>
          <a:endParaRPr lang="pt-BR"/>
        </a:p>
      </dgm:t>
    </dgm:pt>
    <dgm:pt modelId="{800A3C82-4AF8-45AA-BC8C-1A6C2509044E}" type="pres">
      <dgm:prSet presAssocID="{E3A62C56-E619-471D-B4D7-14C94D4889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6A15E4C-75D7-4025-BC08-95048C82EB44}" type="pres">
      <dgm:prSet presAssocID="{9E810D25-B9EF-4BC4-8E3E-146B1D8A286D}" presName="roof" presStyleLbl="dkBgShp" presStyleIdx="0" presStyleCnt="2"/>
      <dgm:spPr/>
      <dgm:t>
        <a:bodyPr/>
        <a:lstStyle/>
        <a:p>
          <a:endParaRPr lang="pt-BR"/>
        </a:p>
      </dgm:t>
    </dgm:pt>
    <dgm:pt modelId="{90BDF0F4-8DD1-446D-B073-3340335EC443}" type="pres">
      <dgm:prSet presAssocID="{9E810D25-B9EF-4BC4-8E3E-146B1D8A286D}" presName="pillars" presStyleCnt="0"/>
      <dgm:spPr/>
    </dgm:pt>
    <dgm:pt modelId="{9D3ADB42-2A6A-4A56-8833-82D5D4BBBB48}" type="pres">
      <dgm:prSet presAssocID="{9E810D25-B9EF-4BC4-8E3E-146B1D8A286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8873A6-ADEA-4549-8475-C5C4041CF2DA}" type="pres">
      <dgm:prSet presAssocID="{5F218823-253E-4725-A734-CF232077BC6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505C01-3CFF-4D33-B786-21E3AE2B39DC}" type="pres">
      <dgm:prSet presAssocID="{8D19E58F-C731-46BB-844D-2FA3108B4C2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8C36B1-16A1-4E6E-8C9E-434FB53EEEE9}" type="pres">
      <dgm:prSet presAssocID="{9E810D25-B9EF-4BC4-8E3E-146B1D8A286D}" presName="base" presStyleLbl="dkBgShp" presStyleIdx="1" presStyleCnt="2"/>
      <dgm:spPr/>
    </dgm:pt>
  </dgm:ptLst>
  <dgm:cxnLst>
    <dgm:cxn modelId="{F83CAFA5-46EC-4033-B5A5-E1EDC76E1775}" type="presOf" srcId="{8D19E58F-C731-46BB-844D-2FA3108B4C2C}" destId="{B1505C01-3CFF-4D33-B786-21E3AE2B39DC}" srcOrd="0" destOrd="0" presId="urn:microsoft.com/office/officeart/2005/8/layout/hList3"/>
    <dgm:cxn modelId="{540E0F5D-F210-49F7-B742-FA5CC80FF107}" type="presOf" srcId="{B8CF4BEC-A7E7-41DF-93F5-3F8C11F0694E}" destId="{9D3ADB42-2A6A-4A56-8833-82D5D4BBBB48}" srcOrd="0" destOrd="0" presId="urn:microsoft.com/office/officeart/2005/8/layout/hList3"/>
    <dgm:cxn modelId="{B8CBC1F0-A9BC-42DB-96B3-365390BA3B9C}" srcId="{E3A62C56-E619-471D-B4D7-14C94D48898E}" destId="{9E810D25-B9EF-4BC4-8E3E-146B1D8A286D}" srcOrd="0" destOrd="0" parTransId="{F35C1D22-6955-4738-A3D4-1B0E6D8641A1}" sibTransId="{FD3B3608-9FDD-4A3D-B90C-06D6EAA20901}"/>
    <dgm:cxn modelId="{3C7C1BE4-24B5-4975-9393-DCE08FC39930}" srcId="{9E810D25-B9EF-4BC4-8E3E-146B1D8A286D}" destId="{5F218823-253E-4725-A734-CF232077BC65}" srcOrd="1" destOrd="0" parTransId="{5E56A941-A321-4C7B-B711-F58033369537}" sibTransId="{96087762-F9B9-4500-A273-832AD68FDC85}"/>
    <dgm:cxn modelId="{BFD29DF7-933F-400C-872F-90AE6608C9EA}" type="presOf" srcId="{9E810D25-B9EF-4BC4-8E3E-146B1D8A286D}" destId="{56A15E4C-75D7-4025-BC08-95048C82EB44}" srcOrd="0" destOrd="0" presId="urn:microsoft.com/office/officeart/2005/8/layout/hList3"/>
    <dgm:cxn modelId="{7F8DB4E7-6E1F-44CF-A7BB-F870FD264D1D}" type="presOf" srcId="{E3A62C56-E619-471D-B4D7-14C94D48898E}" destId="{800A3C82-4AF8-45AA-BC8C-1A6C2509044E}" srcOrd="0" destOrd="0" presId="urn:microsoft.com/office/officeart/2005/8/layout/hList3"/>
    <dgm:cxn modelId="{63D0EBEC-18CB-42AD-9448-23E024F90338}" srcId="{9E810D25-B9EF-4BC4-8E3E-146B1D8A286D}" destId="{B8CF4BEC-A7E7-41DF-93F5-3F8C11F0694E}" srcOrd="0" destOrd="0" parTransId="{D175EE2E-83E7-4CF8-8173-D3C9B5FAB6C8}" sibTransId="{B29F74AB-EE62-4B7D-86B1-2103FCEFD818}"/>
    <dgm:cxn modelId="{907B03B4-B3C5-4A72-B3CC-F8FEA6837E31}" type="presOf" srcId="{5F218823-253E-4725-A734-CF232077BC65}" destId="{308873A6-ADEA-4549-8475-C5C4041CF2DA}" srcOrd="0" destOrd="0" presId="urn:microsoft.com/office/officeart/2005/8/layout/hList3"/>
    <dgm:cxn modelId="{140B382C-1AFA-430B-B427-DD07C1BE3C7D}" srcId="{9E810D25-B9EF-4BC4-8E3E-146B1D8A286D}" destId="{8D19E58F-C731-46BB-844D-2FA3108B4C2C}" srcOrd="2" destOrd="0" parTransId="{FC755C3A-DF7C-48A3-8295-50EA707C2426}" sibTransId="{4D8A9089-61D8-4BC6-91C5-197A8150C707}"/>
    <dgm:cxn modelId="{BD586613-0A22-45D2-9BA0-4B0A1FEAF996}" type="presParOf" srcId="{800A3C82-4AF8-45AA-BC8C-1A6C2509044E}" destId="{56A15E4C-75D7-4025-BC08-95048C82EB44}" srcOrd="0" destOrd="0" presId="urn:microsoft.com/office/officeart/2005/8/layout/hList3"/>
    <dgm:cxn modelId="{7044EC5A-8F9F-4B99-BD26-219FD07B9073}" type="presParOf" srcId="{800A3C82-4AF8-45AA-BC8C-1A6C2509044E}" destId="{90BDF0F4-8DD1-446D-B073-3340335EC443}" srcOrd="1" destOrd="0" presId="urn:microsoft.com/office/officeart/2005/8/layout/hList3"/>
    <dgm:cxn modelId="{6B84FC7E-1174-4150-A180-F89B12173685}" type="presParOf" srcId="{90BDF0F4-8DD1-446D-B073-3340335EC443}" destId="{9D3ADB42-2A6A-4A56-8833-82D5D4BBBB48}" srcOrd="0" destOrd="0" presId="urn:microsoft.com/office/officeart/2005/8/layout/hList3"/>
    <dgm:cxn modelId="{4B76F817-A543-46CB-8AEB-47D94BF9D544}" type="presParOf" srcId="{90BDF0F4-8DD1-446D-B073-3340335EC443}" destId="{308873A6-ADEA-4549-8475-C5C4041CF2DA}" srcOrd="1" destOrd="0" presId="urn:microsoft.com/office/officeart/2005/8/layout/hList3"/>
    <dgm:cxn modelId="{BE5FB792-F28C-4315-8EE6-2DB82E42B43B}" type="presParOf" srcId="{90BDF0F4-8DD1-446D-B073-3340335EC443}" destId="{B1505C01-3CFF-4D33-B786-21E3AE2B39DC}" srcOrd="2" destOrd="0" presId="urn:microsoft.com/office/officeart/2005/8/layout/hList3"/>
    <dgm:cxn modelId="{5FE91FF3-B9EC-41B5-B4EC-B7C34EE22591}" type="presParOf" srcId="{800A3C82-4AF8-45AA-BC8C-1A6C2509044E}" destId="{858C36B1-16A1-4E6E-8C9E-434FB53EEEE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15E4C-75D7-4025-BC08-95048C82EB44}">
      <dsp:nvSpPr>
        <dsp:cNvPr id="0" name=""/>
        <dsp:cNvSpPr/>
      </dsp:nvSpPr>
      <dsp:spPr>
        <a:xfrm>
          <a:off x="0" y="0"/>
          <a:ext cx="8712968" cy="1663384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1º passo: PLANEJAR</a:t>
          </a:r>
          <a:endParaRPr lang="pt-BR" sz="6500" kern="1200" dirty="0"/>
        </a:p>
      </dsp:txBody>
      <dsp:txXfrm>
        <a:off x="0" y="0"/>
        <a:ext cx="8712968" cy="1663384"/>
      </dsp:txXfrm>
    </dsp:sp>
    <dsp:sp modelId="{9D3ADB42-2A6A-4A56-8833-82D5D4BBBB48}">
      <dsp:nvSpPr>
        <dsp:cNvPr id="0" name=""/>
        <dsp:cNvSpPr/>
      </dsp:nvSpPr>
      <dsp:spPr>
        <a:xfrm>
          <a:off x="4254" y="1663384"/>
          <a:ext cx="2901486" cy="3493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Definição dos objetivos</a:t>
          </a:r>
          <a:endParaRPr lang="pt-BR" sz="5000" kern="1200" dirty="0"/>
        </a:p>
      </dsp:txBody>
      <dsp:txXfrm>
        <a:off x="4254" y="1663384"/>
        <a:ext cx="2901486" cy="3493108"/>
      </dsp:txXfrm>
    </dsp:sp>
    <dsp:sp modelId="{308873A6-ADEA-4549-8475-C5C4041CF2DA}">
      <dsp:nvSpPr>
        <dsp:cNvPr id="0" name=""/>
        <dsp:cNvSpPr/>
      </dsp:nvSpPr>
      <dsp:spPr>
        <a:xfrm>
          <a:off x="2905740" y="1663384"/>
          <a:ext cx="2901486" cy="349310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Como alcançá-los?</a:t>
          </a:r>
          <a:endParaRPr lang="pt-BR" sz="5000" kern="1200" dirty="0"/>
        </a:p>
      </dsp:txBody>
      <dsp:txXfrm>
        <a:off x="2905740" y="1663384"/>
        <a:ext cx="2901486" cy="3493108"/>
      </dsp:txXfrm>
    </dsp:sp>
    <dsp:sp modelId="{B1505C01-3CFF-4D33-B786-21E3AE2B39DC}">
      <dsp:nvSpPr>
        <dsp:cNvPr id="0" name=""/>
        <dsp:cNvSpPr/>
      </dsp:nvSpPr>
      <dsp:spPr>
        <a:xfrm>
          <a:off x="5807227" y="1663384"/>
          <a:ext cx="2901486" cy="349310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E os recursos?</a:t>
          </a:r>
          <a:endParaRPr lang="pt-BR" sz="5000" kern="1200" dirty="0"/>
        </a:p>
      </dsp:txBody>
      <dsp:txXfrm>
        <a:off x="5807227" y="1663384"/>
        <a:ext cx="2901486" cy="3493108"/>
      </dsp:txXfrm>
    </dsp:sp>
    <dsp:sp modelId="{858C36B1-16A1-4E6E-8C9E-434FB53EEEE9}">
      <dsp:nvSpPr>
        <dsp:cNvPr id="0" name=""/>
        <dsp:cNvSpPr/>
      </dsp:nvSpPr>
      <dsp:spPr>
        <a:xfrm>
          <a:off x="0" y="5156492"/>
          <a:ext cx="8712968" cy="38812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15E4C-75D7-4025-BC08-95048C82EB44}">
      <dsp:nvSpPr>
        <dsp:cNvPr id="0" name=""/>
        <dsp:cNvSpPr/>
      </dsp:nvSpPr>
      <dsp:spPr>
        <a:xfrm>
          <a:off x="0" y="0"/>
          <a:ext cx="8568952" cy="1663384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2º passo: OPERACIONALIZAÇÃO</a:t>
          </a:r>
          <a:endParaRPr lang="pt-BR" sz="5000" kern="1200" dirty="0"/>
        </a:p>
      </dsp:txBody>
      <dsp:txXfrm>
        <a:off x="0" y="0"/>
        <a:ext cx="8568952" cy="1663384"/>
      </dsp:txXfrm>
    </dsp:sp>
    <dsp:sp modelId="{9D3ADB42-2A6A-4A56-8833-82D5D4BBBB48}">
      <dsp:nvSpPr>
        <dsp:cNvPr id="0" name=""/>
        <dsp:cNvSpPr/>
      </dsp:nvSpPr>
      <dsp:spPr>
        <a:xfrm>
          <a:off x="4184" y="1663384"/>
          <a:ext cx="2853527" cy="3493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Estabelecer comissão engajada</a:t>
          </a:r>
          <a:endParaRPr lang="pt-BR" sz="3900" kern="1200" dirty="0"/>
        </a:p>
      </dsp:txBody>
      <dsp:txXfrm>
        <a:off x="4184" y="1663384"/>
        <a:ext cx="2853527" cy="3493108"/>
      </dsp:txXfrm>
    </dsp:sp>
    <dsp:sp modelId="{308873A6-ADEA-4549-8475-C5C4041CF2DA}">
      <dsp:nvSpPr>
        <dsp:cNvPr id="0" name=""/>
        <dsp:cNvSpPr/>
      </dsp:nvSpPr>
      <dsp:spPr>
        <a:xfrm>
          <a:off x="2857712" y="1663384"/>
          <a:ext cx="2853527" cy="349310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Definir todas as etapas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(preparação, execução e avaliação)</a:t>
          </a:r>
          <a:endParaRPr lang="pt-BR" sz="2800" kern="1200" dirty="0"/>
        </a:p>
      </dsp:txBody>
      <dsp:txXfrm>
        <a:off x="2857712" y="1663384"/>
        <a:ext cx="2853527" cy="3493108"/>
      </dsp:txXfrm>
    </dsp:sp>
    <dsp:sp modelId="{B1505C01-3CFF-4D33-B786-21E3AE2B39DC}">
      <dsp:nvSpPr>
        <dsp:cNvPr id="0" name=""/>
        <dsp:cNvSpPr/>
      </dsp:nvSpPr>
      <dsp:spPr>
        <a:xfrm>
          <a:off x="5711239" y="1663384"/>
          <a:ext cx="2853527" cy="349310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900" kern="1200" dirty="0" smtClean="0"/>
            <a:t>Qualidade nos preparativos</a:t>
          </a:r>
        </a:p>
      </dsp:txBody>
      <dsp:txXfrm>
        <a:off x="5711239" y="1663384"/>
        <a:ext cx="2853527" cy="3493108"/>
      </dsp:txXfrm>
    </dsp:sp>
    <dsp:sp modelId="{858C36B1-16A1-4E6E-8C9E-434FB53EEEE9}">
      <dsp:nvSpPr>
        <dsp:cNvPr id="0" name=""/>
        <dsp:cNvSpPr/>
      </dsp:nvSpPr>
      <dsp:spPr>
        <a:xfrm>
          <a:off x="0" y="5156492"/>
          <a:ext cx="8568952" cy="38812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22" y="1"/>
            <a:ext cx="175206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759878" cy="7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20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98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851104" cy="864096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47" y="0"/>
            <a:ext cx="175206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759878" cy="7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22" y="1"/>
            <a:ext cx="175206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759878" cy="7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8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7319"/>
            <a:ext cx="6926922" cy="634083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008" y="1052736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22" y="1"/>
            <a:ext cx="175206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759878" cy="7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759878" cy="76470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22" y="1"/>
            <a:ext cx="175206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77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9878" y="2"/>
            <a:ext cx="5624244" cy="1143000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22" y="1"/>
            <a:ext cx="175206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759878" cy="7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22" y="1"/>
            <a:ext cx="175206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759878" cy="7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22" y="1"/>
            <a:ext cx="175206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759878" cy="7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22" y="1"/>
            <a:ext cx="1752065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2850-F49B-4242-A741-AA95F8ACA343}" type="datetimeFigureOut">
              <a:rPr lang="pt-BR" smtClean="0"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18DC-5124-42A3-9C37-F3FB5D68E0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81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2204864"/>
            <a:ext cx="9136187" cy="1470025"/>
          </a:xfrm>
        </p:spPr>
        <p:txBody>
          <a:bodyPr>
            <a:normAutofit/>
          </a:bodyPr>
          <a:lstStyle/>
          <a:p>
            <a:r>
              <a:rPr lang="pt-BR" sz="4800" dirty="0" smtClean="0"/>
              <a:t>ESTRATÉGIAS PARA O SUCESSO: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3645024"/>
            <a:ext cx="9144000" cy="864096"/>
          </a:xfrm>
        </p:spPr>
        <p:txBody>
          <a:bodyPr>
            <a:noAutofit/>
          </a:bodyPr>
          <a:lstStyle/>
          <a:p>
            <a:r>
              <a:rPr lang="pt-BR" sz="4000" dirty="0" smtClean="0"/>
              <a:t>Planejando um evento!</a:t>
            </a:r>
            <a:endParaRPr lang="pt-B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82" y="0"/>
            <a:ext cx="2307405" cy="11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922768" y="5954905"/>
            <a:ext cx="400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Maria </a:t>
            </a:r>
            <a:r>
              <a:rPr lang="pt-BR" dirty="0" err="1" smtClean="0"/>
              <a:t>Laiz</a:t>
            </a:r>
            <a:r>
              <a:rPr lang="pt-BR" dirty="0" smtClean="0"/>
              <a:t> A. M. Zanardo</a:t>
            </a:r>
          </a:p>
          <a:p>
            <a:pPr algn="ctr"/>
            <a:r>
              <a:rPr lang="pt-BR" dirty="0" smtClean="0"/>
              <a:t>Rotary Club São Caetano do Sul Olímpico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19672" y="44624"/>
            <a:ext cx="5209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PETS CÔNJUGES</a:t>
            </a:r>
          </a:p>
          <a:p>
            <a:pPr algn="ctr"/>
            <a:r>
              <a:rPr lang="pt-BR" sz="2800" dirty="0" smtClean="0"/>
              <a:t>GDE </a:t>
            </a:r>
            <a:r>
              <a:rPr lang="pt-BR" sz="2800" dirty="0" smtClean="0"/>
              <a:t>Cláudio </a:t>
            </a:r>
            <a:r>
              <a:rPr lang="pt-BR" sz="2800" dirty="0" err="1" smtClean="0"/>
              <a:t>Takata</a:t>
            </a:r>
            <a:r>
              <a:rPr lang="pt-BR" sz="2800" dirty="0" smtClean="0"/>
              <a:t> </a:t>
            </a:r>
            <a:r>
              <a:rPr lang="pt-BR" sz="2800" dirty="0" smtClean="0"/>
              <a:t>e </a:t>
            </a:r>
            <a:r>
              <a:rPr lang="pt-BR" sz="2800" dirty="0" smtClean="0"/>
              <a:t>Marie </a:t>
            </a:r>
            <a:endParaRPr lang="pt-BR" sz="2800" dirty="0" smtClean="0"/>
          </a:p>
          <a:p>
            <a:pPr algn="ctr"/>
            <a:r>
              <a:rPr lang="pt-BR" sz="2800" dirty="0" smtClean="0"/>
              <a:t>Ano </a:t>
            </a:r>
            <a:r>
              <a:rPr lang="pt-BR" sz="2800" dirty="0" smtClean="0"/>
              <a:t>Rotário 2017-2018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79512" y="6093404"/>
            <a:ext cx="410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solidFill>
                  <a:prstClr val="black"/>
                </a:solidFill>
              </a:rPr>
              <a:t>Itapecerica da Serra, 11 de março de 2017</a:t>
            </a:r>
          </a:p>
        </p:txBody>
      </p:sp>
    </p:spTree>
    <p:extLst>
      <p:ext uri="{BB962C8B-B14F-4D97-AF65-F5344CB8AC3E}">
        <p14:creationId xmlns:p14="http://schemas.microsoft.com/office/powerpoint/2010/main" val="27119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698976" cy="648072"/>
          </a:xfrm>
        </p:spPr>
        <p:txBody>
          <a:bodyPr/>
          <a:lstStyle/>
          <a:p>
            <a:pPr algn="just"/>
            <a:r>
              <a:rPr lang="pt-BR" sz="2800" dirty="0" smtClean="0"/>
              <a:t>QUERO UM EVENTO DE SUCESSO...</a:t>
            </a:r>
            <a:endParaRPr lang="pt-BR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1233942"/>
              </p:ext>
            </p:extLst>
          </p:nvPr>
        </p:nvGraphicFramePr>
        <p:xfrm>
          <a:off x="323528" y="1052736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9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105" y="32671"/>
            <a:ext cx="6635080" cy="720080"/>
          </a:xfrm>
        </p:spPr>
        <p:txBody>
          <a:bodyPr/>
          <a:lstStyle/>
          <a:p>
            <a:r>
              <a:rPr lang="pt-BR" sz="3200" dirty="0" smtClean="0"/>
              <a:t>SEJA O CENÁRIO...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825922" y="1111566"/>
            <a:ext cx="777852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Meu clube tem </a:t>
            </a:r>
            <a:r>
              <a:rPr lang="pt-BR" sz="2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dez</a:t>
            </a:r>
            <a:r>
              <a:rPr lang="pt-BR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 associados e precisamos angariar </a:t>
            </a:r>
            <a:r>
              <a:rPr lang="pt-BR" sz="2600" dirty="0">
                <a:solidFill>
                  <a:prstClr val="black"/>
                </a:solidFill>
                <a:cs typeface="Calibri" panose="020F0502020204030204" pitchFamily="34" charset="0"/>
              </a:rPr>
              <a:t>fundos para </a:t>
            </a:r>
            <a:r>
              <a:rPr lang="pt-BR" sz="2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reformar a cozinha </a:t>
            </a:r>
            <a:r>
              <a:rPr lang="pt-BR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de um abrigo de menores. O custo dos materiais e da mão-de-obra ficará em torno de </a:t>
            </a:r>
            <a:r>
              <a:rPr lang="pt-BR" sz="2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R$10.000,00</a:t>
            </a:r>
            <a:r>
              <a:rPr lang="pt-BR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. Caso seja necessário trocar a fiação do abrigo, o custo adicional será de </a:t>
            </a:r>
            <a:r>
              <a:rPr lang="pt-BR" sz="2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R$ 3.000,00</a:t>
            </a:r>
            <a:r>
              <a:rPr lang="pt-BR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</a:p>
          <a:p>
            <a:pPr lvl="0" algn="just"/>
            <a:r>
              <a:rPr lang="pt-BR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A Comissão de eventos, composta por duas pessoas, resolveu fazer </a:t>
            </a:r>
            <a:r>
              <a:rPr lang="pt-BR" sz="2600" dirty="0"/>
              <a:t>uma </a:t>
            </a:r>
            <a:r>
              <a:rPr lang="pt-BR" sz="2600" b="1" dirty="0"/>
              <a:t>Noite </a:t>
            </a:r>
            <a:r>
              <a:rPr lang="pt-BR" sz="2600" b="1" dirty="0" smtClean="0"/>
              <a:t>da Pizza</a:t>
            </a:r>
            <a:r>
              <a:rPr lang="pt-BR" sz="2600" dirty="0" smtClean="0"/>
              <a:t>, que o clube já tem expertise e local adequado para comportar </a:t>
            </a:r>
            <a:r>
              <a:rPr lang="pt-BR" sz="2600" b="1" dirty="0" smtClean="0"/>
              <a:t>150</a:t>
            </a:r>
            <a:r>
              <a:rPr lang="pt-BR" sz="2600" dirty="0" smtClean="0"/>
              <a:t> pessoas.</a:t>
            </a:r>
          </a:p>
          <a:p>
            <a:pPr lvl="0" algn="just"/>
            <a:r>
              <a:rPr lang="pt-BR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Habitualmente, este evento tem um superávit de            </a:t>
            </a:r>
            <a:r>
              <a:rPr lang="pt-BR" sz="2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R$</a:t>
            </a:r>
            <a:r>
              <a:rPr lang="pt-BR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pt-BR" sz="26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2.500,00</a:t>
            </a:r>
            <a:r>
              <a:rPr lang="pt-BR" sz="2600" dirty="0" smtClean="0">
                <a:solidFill>
                  <a:prstClr val="black"/>
                </a:solidFill>
                <a:cs typeface="Calibri" panose="020F0502020204030204" pitchFamily="34" charset="0"/>
              </a:rPr>
              <a:t> em função da localidade do clube e dos poucos associados.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6174491"/>
            <a:ext cx="748717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Será utilizado como exemplo até o final da apresentação</a:t>
            </a:r>
            <a:endParaRPr lang="pt-BR" sz="24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Resultado de imagem para pessoas fig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73" y="3803828"/>
            <a:ext cx="2447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9878" y="2"/>
            <a:ext cx="5624244" cy="692694"/>
          </a:xfrm>
        </p:spPr>
        <p:txBody>
          <a:bodyPr/>
          <a:lstStyle/>
          <a:p>
            <a:r>
              <a:rPr lang="pt-BR" sz="3200" dirty="0" smtClean="0"/>
              <a:t>ANÁLISE CRÍTICA DO CENÁRIO</a:t>
            </a:r>
            <a:endParaRPr lang="pt-BR" sz="3200" dirty="0"/>
          </a:p>
        </p:txBody>
      </p:sp>
      <p:pic>
        <p:nvPicPr>
          <p:cNvPr id="1026" name="Picture 2" descr="C:\Users\Sony\AppData\Local\Microsoft\Windows\INetCache\IE\IG4ZQ7MV\como-luchar-por-un-objetiv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8" y="980546"/>
            <a:ext cx="3601197" cy="18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ny\AppData\Local\Microsoft\Windows\INetCache\IE\IG4ZQ7MV\lounge-empreendedor-gestão-de-tempo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84376"/>
            <a:ext cx="328498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ny\AppData\Local\Microsoft\Windows\INetCache\IE\DDBIRUQS\dollar_sig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351314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planejamento fig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77" y="980546"/>
            <a:ext cx="2465491" cy="23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4522342" y="2035993"/>
            <a:ext cx="61406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91050" y="2803182"/>
            <a:ext cx="267292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Noite da pizza para angariar R$ 10.000,00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71828" y="2735523"/>
            <a:ext cx="25125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/>
            </a:lvl1pPr>
          </a:lstStyle>
          <a:p>
            <a:r>
              <a:rPr lang="pt-BR" dirty="0"/>
              <a:t>Superávit habitual de R$ 2.500,00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58325" y="6075220"/>
            <a:ext cx="243932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/>
            </a:lvl1pPr>
          </a:lstStyle>
          <a:p>
            <a:r>
              <a:rPr lang="pt-BR" dirty="0"/>
              <a:t>Planejar cada tarefa a ser </a:t>
            </a:r>
            <a:r>
              <a:rPr lang="pt-BR" dirty="0" smtClean="0"/>
              <a:t>feita e os prazos...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934547" y="6075220"/>
            <a:ext cx="214962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/>
            </a:lvl1pPr>
          </a:lstStyle>
          <a:p>
            <a:r>
              <a:rPr lang="pt-BR" dirty="0"/>
              <a:t>Definir responsáveis</a:t>
            </a:r>
            <a:endParaRPr lang="pt-BR" dirty="0"/>
          </a:p>
        </p:txBody>
      </p:sp>
      <p:sp>
        <p:nvSpPr>
          <p:cNvPr id="20" name="Seta para a direita 19"/>
          <p:cNvSpPr/>
          <p:nvPr/>
        </p:nvSpPr>
        <p:spPr>
          <a:xfrm>
            <a:off x="3320480" y="4599117"/>
            <a:ext cx="61406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5974157" y="4888731"/>
            <a:ext cx="61406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6565275" y="6225796"/>
            <a:ext cx="237426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/>
            </a:lvl1pPr>
          </a:lstStyle>
          <a:p>
            <a:r>
              <a:rPr lang="pt-BR" dirty="0"/>
              <a:t>Determinar o custo...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7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2418" y="16416"/>
            <a:ext cx="5733353" cy="676280"/>
          </a:xfrm>
        </p:spPr>
        <p:txBody>
          <a:bodyPr/>
          <a:lstStyle/>
          <a:p>
            <a:r>
              <a:rPr lang="pt-BR" sz="2800" dirty="0" smtClean="0"/>
              <a:t>QUERO UM EVENTO DE  SUCESSO...</a:t>
            </a:r>
            <a:endParaRPr lang="pt-BR" sz="2800" dirty="0"/>
          </a:p>
        </p:txBody>
      </p:sp>
      <p:pic>
        <p:nvPicPr>
          <p:cNvPr id="3076" name="Picture 4" descr="Resultado de imagem para OBjetivos smart ima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4781"/>
            <a:ext cx="2949828" cy="24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3275856" y="1988840"/>
            <a:ext cx="5269738" cy="34163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É uma sigla em inglês:</a:t>
            </a:r>
          </a:p>
          <a:p>
            <a:pPr algn="just"/>
            <a:r>
              <a:rPr lang="pt-B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específicos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pt-BR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mensuráveis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pt-BR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atingíveis,</a:t>
            </a:r>
          </a:p>
          <a:p>
            <a:pPr algn="just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realistas 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endParaRPr lang="pt-BR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definidos 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pt-B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tempo.</a:t>
            </a: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766500" y="5949280"/>
            <a:ext cx="167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dirty="0">
                <a:solidFill>
                  <a:prstClr val="black"/>
                </a:solidFill>
                <a:ea typeface="+mj-ea"/>
                <a:cs typeface="+mj-cs"/>
              </a:rPr>
              <a:t>(Drucker, 1954)</a:t>
            </a:r>
            <a:endParaRPr lang="pt-BR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27784" y="1098322"/>
            <a:ext cx="3929794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 smtClean="0"/>
              <a:t>ALGUMAS FERRAMENTAS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0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829" y="27977"/>
            <a:ext cx="6552728" cy="936104"/>
          </a:xfrm>
        </p:spPr>
        <p:txBody>
          <a:bodyPr/>
          <a:lstStyle/>
          <a:p>
            <a:r>
              <a:rPr lang="pt-BR" sz="2800" dirty="0"/>
              <a:t>CRIANDO OBJETIVOS INTELIGENTES...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4054745" y="2308727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4644008" y="2308727"/>
            <a:ext cx="193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Noite da Pizza</a:t>
            </a:r>
            <a:endParaRPr lang="pt-BR" sz="2400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4067944" y="274077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4639679" y="2770392"/>
            <a:ext cx="344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Superávit de R$ 10.000,00</a:t>
            </a:r>
            <a:endParaRPr lang="pt-BR" sz="2400" dirty="0"/>
          </a:p>
        </p:txBody>
      </p:sp>
      <p:sp>
        <p:nvSpPr>
          <p:cNvPr id="84" name="CaixaDeTexto 83"/>
          <p:cNvSpPr txBox="1"/>
          <p:nvPr/>
        </p:nvSpPr>
        <p:spPr>
          <a:xfrm>
            <a:off x="4067944" y="3244831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N</a:t>
            </a:r>
            <a:endParaRPr lang="pt-BR" sz="2400" b="1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4656766" y="3231297"/>
            <a:ext cx="322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Histórico de R$ 2.500,00</a:t>
            </a:r>
            <a:endParaRPr lang="pt-BR" sz="2400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4067944" y="3676879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N</a:t>
            </a:r>
            <a:endParaRPr lang="pt-BR" sz="2400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4656766" y="3706496"/>
            <a:ext cx="251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Novas estratégias?</a:t>
            </a:r>
            <a:endParaRPr lang="pt-BR" sz="2400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4067944" y="413854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grpSp>
        <p:nvGrpSpPr>
          <p:cNvPr id="96" name="Group 4"/>
          <p:cNvGrpSpPr>
            <a:grpSpLocks noChangeAspect="1"/>
          </p:cNvGrpSpPr>
          <p:nvPr/>
        </p:nvGrpSpPr>
        <p:grpSpPr bwMode="auto">
          <a:xfrm>
            <a:off x="376238" y="1825625"/>
            <a:ext cx="8535987" cy="2876551"/>
            <a:chOff x="237" y="1150"/>
            <a:chExt cx="5377" cy="1812"/>
          </a:xfrm>
        </p:grpSpPr>
        <p:sp>
          <p:nvSpPr>
            <p:cNvPr id="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" y="1162"/>
              <a:ext cx="5353" cy="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Rectangle 5"/>
            <p:cNvSpPr>
              <a:spLocks noChangeArrowheads="1"/>
            </p:cNvSpPr>
            <p:nvPr/>
          </p:nvSpPr>
          <p:spPr bwMode="auto">
            <a:xfrm>
              <a:off x="2943" y="1185"/>
              <a:ext cx="113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Observação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400" y="1475"/>
              <a:ext cx="22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7"/>
            <p:cNvSpPr>
              <a:spLocks noChangeArrowheads="1"/>
            </p:cNvSpPr>
            <p:nvPr/>
          </p:nvSpPr>
          <p:spPr bwMode="auto">
            <a:xfrm>
              <a:off x="586" y="1475"/>
              <a:ext cx="101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específico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8"/>
            <p:cNvSpPr>
              <a:spLocks noChangeArrowheads="1"/>
            </p:cNvSpPr>
            <p:nvPr/>
          </p:nvSpPr>
          <p:spPr bwMode="auto">
            <a:xfrm>
              <a:off x="307" y="1766"/>
              <a:ext cx="31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586" y="176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mensurável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"/>
            <p:cNvSpPr>
              <a:spLocks noChangeArrowheads="1"/>
            </p:cNvSpPr>
            <p:nvPr/>
          </p:nvSpPr>
          <p:spPr bwMode="auto">
            <a:xfrm>
              <a:off x="365" y="2056"/>
              <a:ext cx="25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1"/>
            <p:cNvSpPr>
              <a:spLocks noChangeArrowheads="1"/>
            </p:cNvSpPr>
            <p:nvPr/>
          </p:nvSpPr>
          <p:spPr bwMode="auto">
            <a:xfrm>
              <a:off x="586" y="2056"/>
              <a:ext cx="88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atingível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2"/>
            <p:cNvSpPr>
              <a:spLocks noChangeArrowheads="1"/>
            </p:cNvSpPr>
            <p:nvPr/>
          </p:nvSpPr>
          <p:spPr bwMode="auto">
            <a:xfrm>
              <a:off x="377" y="2346"/>
              <a:ext cx="24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3"/>
            <p:cNvSpPr>
              <a:spLocks noChangeArrowheads="1"/>
            </p:cNvSpPr>
            <p:nvPr/>
          </p:nvSpPr>
          <p:spPr bwMode="auto">
            <a:xfrm>
              <a:off x="586" y="2346"/>
              <a:ext cx="77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realista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>
              <a:off x="400" y="2637"/>
              <a:ext cx="22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586" y="2637"/>
              <a:ext cx="187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definidos no tempo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>
              <a:off x="295" y="1174"/>
              <a:ext cx="106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CONCEITO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2490" y="1174"/>
              <a:ext cx="46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S/N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Line 18"/>
            <p:cNvSpPr>
              <a:spLocks noChangeShapeType="1"/>
            </p:cNvSpPr>
            <p:nvPr/>
          </p:nvSpPr>
          <p:spPr bwMode="auto">
            <a:xfrm flipV="1">
              <a:off x="249" y="116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249" y="1150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" name="Line 20"/>
            <p:cNvSpPr>
              <a:spLocks noChangeShapeType="1"/>
            </p:cNvSpPr>
            <p:nvPr/>
          </p:nvSpPr>
          <p:spPr bwMode="auto">
            <a:xfrm flipV="1">
              <a:off x="2409" y="116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2409" y="1150"/>
              <a:ext cx="11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V="1">
              <a:off x="2897" y="116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2897" y="1150"/>
              <a:ext cx="11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261" y="1150"/>
              <a:ext cx="5341" cy="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" name="Line 25"/>
            <p:cNvSpPr>
              <a:spLocks noChangeShapeType="1"/>
            </p:cNvSpPr>
            <p:nvPr/>
          </p:nvSpPr>
          <p:spPr bwMode="auto">
            <a:xfrm flipV="1">
              <a:off x="5590" y="116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" name="Rectangle 26"/>
            <p:cNvSpPr>
              <a:spLocks noChangeArrowheads="1"/>
            </p:cNvSpPr>
            <p:nvPr/>
          </p:nvSpPr>
          <p:spPr bwMode="auto">
            <a:xfrm>
              <a:off x="5590" y="1150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" name="Line 27"/>
            <p:cNvSpPr>
              <a:spLocks noChangeShapeType="1"/>
            </p:cNvSpPr>
            <p:nvPr/>
          </p:nvSpPr>
          <p:spPr bwMode="auto">
            <a:xfrm flipV="1">
              <a:off x="539" y="116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539" y="1150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" name="Line 29"/>
            <p:cNvSpPr>
              <a:spLocks noChangeShapeType="1"/>
            </p:cNvSpPr>
            <p:nvPr/>
          </p:nvSpPr>
          <p:spPr bwMode="auto">
            <a:xfrm>
              <a:off x="261" y="1452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261" y="1452"/>
              <a:ext cx="2136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2397" y="1174"/>
              <a:ext cx="23" cy="2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" name="Line 32"/>
            <p:cNvSpPr>
              <a:spLocks noChangeShapeType="1"/>
            </p:cNvSpPr>
            <p:nvPr/>
          </p:nvSpPr>
          <p:spPr bwMode="auto">
            <a:xfrm>
              <a:off x="2420" y="1452"/>
              <a:ext cx="4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2420" y="1452"/>
              <a:ext cx="46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" name="Rectangle 34"/>
            <p:cNvSpPr>
              <a:spLocks noChangeArrowheads="1"/>
            </p:cNvSpPr>
            <p:nvPr/>
          </p:nvSpPr>
          <p:spPr bwMode="auto">
            <a:xfrm>
              <a:off x="2885" y="1174"/>
              <a:ext cx="23" cy="2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" name="Line 35"/>
            <p:cNvSpPr>
              <a:spLocks noChangeShapeType="1"/>
            </p:cNvSpPr>
            <p:nvPr/>
          </p:nvSpPr>
          <p:spPr bwMode="auto">
            <a:xfrm>
              <a:off x="2908" y="1452"/>
              <a:ext cx="26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" name="Rectangle 36"/>
            <p:cNvSpPr>
              <a:spLocks noChangeArrowheads="1"/>
            </p:cNvSpPr>
            <p:nvPr/>
          </p:nvSpPr>
          <p:spPr bwMode="auto">
            <a:xfrm>
              <a:off x="2908" y="1452"/>
              <a:ext cx="267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" name="Line 37"/>
            <p:cNvSpPr>
              <a:spLocks noChangeShapeType="1"/>
            </p:cNvSpPr>
            <p:nvPr/>
          </p:nvSpPr>
          <p:spPr bwMode="auto">
            <a:xfrm>
              <a:off x="5590" y="1174"/>
              <a:ext cx="0" cy="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Rectangle 38"/>
            <p:cNvSpPr>
              <a:spLocks noChangeArrowheads="1"/>
            </p:cNvSpPr>
            <p:nvPr/>
          </p:nvSpPr>
          <p:spPr bwMode="auto">
            <a:xfrm>
              <a:off x="5590" y="1174"/>
              <a:ext cx="12" cy="2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" name="Line 39"/>
            <p:cNvSpPr>
              <a:spLocks noChangeShapeType="1"/>
            </p:cNvSpPr>
            <p:nvPr/>
          </p:nvSpPr>
          <p:spPr bwMode="auto">
            <a:xfrm>
              <a:off x="261" y="1743"/>
              <a:ext cx="53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" name="Rectangle 40"/>
            <p:cNvSpPr>
              <a:spLocks noChangeArrowheads="1"/>
            </p:cNvSpPr>
            <p:nvPr/>
          </p:nvSpPr>
          <p:spPr bwMode="auto">
            <a:xfrm>
              <a:off x="261" y="1743"/>
              <a:ext cx="531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" name="Line 41"/>
            <p:cNvSpPr>
              <a:spLocks noChangeShapeType="1"/>
            </p:cNvSpPr>
            <p:nvPr/>
          </p:nvSpPr>
          <p:spPr bwMode="auto">
            <a:xfrm>
              <a:off x="261" y="2033"/>
              <a:ext cx="53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Rectangle 42"/>
            <p:cNvSpPr>
              <a:spLocks noChangeArrowheads="1"/>
            </p:cNvSpPr>
            <p:nvPr/>
          </p:nvSpPr>
          <p:spPr bwMode="auto">
            <a:xfrm>
              <a:off x="261" y="2033"/>
              <a:ext cx="531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Line 43"/>
            <p:cNvSpPr>
              <a:spLocks noChangeShapeType="1"/>
            </p:cNvSpPr>
            <p:nvPr/>
          </p:nvSpPr>
          <p:spPr bwMode="auto">
            <a:xfrm>
              <a:off x="261" y="2323"/>
              <a:ext cx="53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" name="Rectangle 44"/>
            <p:cNvSpPr>
              <a:spLocks noChangeArrowheads="1"/>
            </p:cNvSpPr>
            <p:nvPr/>
          </p:nvSpPr>
          <p:spPr bwMode="auto">
            <a:xfrm>
              <a:off x="261" y="2323"/>
              <a:ext cx="531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" name="Line 45"/>
            <p:cNvSpPr>
              <a:spLocks noChangeShapeType="1"/>
            </p:cNvSpPr>
            <p:nvPr/>
          </p:nvSpPr>
          <p:spPr bwMode="auto">
            <a:xfrm>
              <a:off x="261" y="2613"/>
              <a:ext cx="53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" name="Rectangle 46"/>
            <p:cNvSpPr>
              <a:spLocks noChangeArrowheads="1"/>
            </p:cNvSpPr>
            <p:nvPr/>
          </p:nvSpPr>
          <p:spPr bwMode="auto">
            <a:xfrm>
              <a:off x="261" y="2613"/>
              <a:ext cx="5318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Rectangle 47"/>
            <p:cNvSpPr>
              <a:spLocks noChangeArrowheads="1"/>
            </p:cNvSpPr>
            <p:nvPr/>
          </p:nvSpPr>
          <p:spPr bwMode="auto">
            <a:xfrm>
              <a:off x="237" y="1150"/>
              <a:ext cx="24" cy="17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Line 48"/>
            <p:cNvSpPr>
              <a:spLocks noChangeShapeType="1"/>
            </p:cNvSpPr>
            <p:nvPr/>
          </p:nvSpPr>
          <p:spPr bwMode="auto">
            <a:xfrm>
              <a:off x="539" y="1464"/>
              <a:ext cx="0" cy="14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Rectangle 49"/>
            <p:cNvSpPr>
              <a:spLocks noChangeArrowheads="1"/>
            </p:cNvSpPr>
            <p:nvPr/>
          </p:nvSpPr>
          <p:spPr bwMode="auto">
            <a:xfrm>
              <a:off x="539" y="1464"/>
              <a:ext cx="12" cy="14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Line 50"/>
            <p:cNvSpPr>
              <a:spLocks noChangeShapeType="1"/>
            </p:cNvSpPr>
            <p:nvPr/>
          </p:nvSpPr>
          <p:spPr bwMode="auto">
            <a:xfrm>
              <a:off x="2409" y="1464"/>
              <a:ext cx="0" cy="14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" name="Rectangle 51"/>
            <p:cNvSpPr>
              <a:spLocks noChangeArrowheads="1"/>
            </p:cNvSpPr>
            <p:nvPr/>
          </p:nvSpPr>
          <p:spPr bwMode="auto">
            <a:xfrm>
              <a:off x="2409" y="1464"/>
              <a:ext cx="11" cy="14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Line 52"/>
            <p:cNvSpPr>
              <a:spLocks noChangeShapeType="1"/>
            </p:cNvSpPr>
            <p:nvPr/>
          </p:nvSpPr>
          <p:spPr bwMode="auto">
            <a:xfrm>
              <a:off x="2897" y="1464"/>
              <a:ext cx="0" cy="14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Rectangle 53"/>
            <p:cNvSpPr>
              <a:spLocks noChangeArrowheads="1"/>
            </p:cNvSpPr>
            <p:nvPr/>
          </p:nvSpPr>
          <p:spPr bwMode="auto">
            <a:xfrm>
              <a:off x="2897" y="1464"/>
              <a:ext cx="11" cy="14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Rectangle 54"/>
            <p:cNvSpPr>
              <a:spLocks noChangeArrowheads="1"/>
            </p:cNvSpPr>
            <p:nvPr/>
          </p:nvSpPr>
          <p:spPr bwMode="auto">
            <a:xfrm>
              <a:off x="261" y="2904"/>
              <a:ext cx="5341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Rectangle 55"/>
            <p:cNvSpPr>
              <a:spLocks noChangeArrowheads="1"/>
            </p:cNvSpPr>
            <p:nvPr/>
          </p:nvSpPr>
          <p:spPr bwMode="auto">
            <a:xfrm>
              <a:off x="5579" y="1452"/>
              <a:ext cx="23" cy="14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Line 56"/>
            <p:cNvSpPr>
              <a:spLocks noChangeShapeType="1"/>
            </p:cNvSpPr>
            <p:nvPr/>
          </p:nvSpPr>
          <p:spPr bwMode="auto">
            <a:xfrm>
              <a:off x="249" y="292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" name="Rectangle 57"/>
            <p:cNvSpPr>
              <a:spLocks noChangeArrowheads="1"/>
            </p:cNvSpPr>
            <p:nvPr/>
          </p:nvSpPr>
          <p:spPr bwMode="auto">
            <a:xfrm>
              <a:off x="249" y="2927"/>
              <a:ext cx="12" cy="1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Line 58"/>
            <p:cNvSpPr>
              <a:spLocks noChangeShapeType="1"/>
            </p:cNvSpPr>
            <p:nvPr/>
          </p:nvSpPr>
          <p:spPr bwMode="auto">
            <a:xfrm>
              <a:off x="539" y="292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" name="Rectangle 59"/>
            <p:cNvSpPr>
              <a:spLocks noChangeArrowheads="1"/>
            </p:cNvSpPr>
            <p:nvPr/>
          </p:nvSpPr>
          <p:spPr bwMode="auto">
            <a:xfrm>
              <a:off x="539" y="2927"/>
              <a:ext cx="12" cy="1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Line 60"/>
            <p:cNvSpPr>
              <a:spLocks noChangeShapeType="1"/>
            </p:cNvSpPr>
            <p:nvPr/>
          </p:nvSpPr>
          <p:spPr bwMode="auto">
            <a:xfrm>
              <a:off x="2409" y="292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Rectangle 61"/>
            <p:cNvSpPr>
              <a:spLocks noChangeArrowheads="1"/>
            </p:cNvSpPr>
            <p:nvPr/>
          </p:nvSpPr>
          <p:spPr bwMode="auto">
            <a:xfrm>
              <a:off x="2409" y="2927"/>
              <a:ext cx="11" cy="1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Line 62"/>
            <p:cNvSpPr>
              <a:spLocks noChangeShapeType="1"/>
            </p:cNvSpPr>
            <p:nvPr/>
          </p:nvSpPr>
          <p:spPr bwMode="auto">
            <a:xfrm>
              <a:off x="2897" y="292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" name="Rectangle 63"/>
            <p:cNvSpPr>
              <a:spLocks noChangeArrowheads="1"/>
            </p:cNvSpPr>
            <p:nvPr/>
          </p:nvSpPr>
          <p:spPr bwMode="auto">
            <a:xfrm>
              <a:off x="2897" y="2927"/>
              <a:ext cx="11" cy="1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" name="Line 64"/>
            <p:cNvSpPr>
              <a:spLocks noChangeShapeType="1"/>
            </p:cNvSpPr>
            <p:nvPr/>
          </p:nvSpPr>
          <p:spPr bwMode="auto">
            <a:xfrm>
              <a:off x="5590" y="292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" name="Rectangle 65"/>
            <p:cNvSpPr>
              <a:spLocks noChangeArrowheads="1"/>
            </p:cNvSpPr>
            <p:nvPr/>
          </p:nvSpPr>
          <p:spPr bwMode="auto">
            <a:xfrm>
              <a:off x="5590" y="2927"/>
              <a:ext cx="12" cy="1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" name="Line 66"/>
            <p:cNvSpPr>
              <a:spLocks noChangeShapeType="1"/>
            </p:cNvSpPr>
            <p:nvPr/>
          </p:nvSpPr>
          <p:spPr bwMode="auto">
            <a:xfrm>
              <a:off x="5602" y="116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" name="Rectangle 67"/>
            <p:cNvSpPr>
              <a:spLocks noChangeArrowheads="1"/>
            </p:cNvSpPr>
            <p:nvPr/>
          </p:nvSpPr>
          <p:spPr bwMode="auto">
            <a:xfrm>
              <a:off x="5602" y="1162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Line 68"/>
            <p:cNvSpPr>
              <a:spLocks noChangeShapeType="1"/>
            </p:cNvSpPr>
            <p:nvPr/>
          </p:nvSpPr>
          <p:spPr bwMode="auto">
            <a:xfrm>
              <a:off x="5602" y="145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" name="Rectangle 69"/>
            <p:cNvSpPr>
              <a:spLocks noChangeArrowheads="1"/>
            </p:cNvSpPr>
            <p:nvPr/>
          </p:nvSpPr>
          <p:spPr bwMode="auto">
            <a:xfrm>
              <a:off x="5602" y="1452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Line 70"/>
            <p:cNvSpPr>
              <a:spLocks noChangeShapeType="1"/>
            </p:cNvSpPr>
            <p:nvPr/>
          </p:nvSpPr>
          <p:spPr bwMode="auto">
            <a:xfrm>
              <a:off x="5602" y="174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Rectangle 71"/>
            <p:cNvSpPr>
              <a:spLocks noChangeArrowheads="1"/>
            </p:cNvSpPr>
            <p:nvPr/>
          </p:nvSpPr>
          <p:spPr bwMode="auto">
            <a:xfrm>
              <a:off x="5602" y="1743"/>
              <a:ext cx="12" cy="1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" name="Line 72"/>
            <p:cNvSpPr>
              <a:spLocks noChangeShapeType="1"/>
            </p:cNvSpPr>
            <p:nvPr/>
          </p:nvSpPr>
          <p:spPr bwMode="auto">
            <a:xfrm>
              <a:off x="5602" y="203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" name="Rectangle 73"/>
            <p:cNvSpPr>
              <a:spLocks noChangeArrowheads="1"/>
            </p:cNvSpPr>
            <p:nvPr/>
          </p:nvSpPr>
          <p:spPr bwMode="auto">
            <a:xfrm>
              <a:off x="5602" y="2033"/>
              <a:ext cx="12" cy="1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Line 74"/>
            <p:cNvSpPr>
              <a:spLocks noChangeShapeType="1"/>
            </p:cNvSpPr>
            <p:nvPr/>
          </p:nvSpPr>
          <p:spPr bwMode="auto">
            <a:xfrm>
              <a:off x="5602" y="232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Rectangle 75"/>
            <p:cNvSpPr>
              <a:spLocks noChangeArrowheads="1"/>
            </p:cNvSpPr>
            <p:nvPr/>
          </p:nvSpPr>
          <p:spPr bwMode="auto">
            <a:xfrm>
              <a:off x="5602" y="2323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Line 76"/>
            <p:cNvSpPr>
              <a:spLocks noChangeShapeType="1"/>
            </p:cNvSpPr>
            <p:nvPr/>
          </p:nvSpPr>
          <p:spPr bwMode="auto">
            <a:xfrm>
              <a:off x="5602" y="261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Rectangle 77"/>
            <p:cNvSpPr>
              <a:spLocks noChangeArrowheads="1"/>
            </p:cNvSpPr>
            <p:nvPr/>
          </p:nvSpPr>
          <p:spPr bwMode="auto">
            <a:xfrm>
              <a:off x="5602" y="2613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Line 78"/>
            <p:cNvSpPr>
              <a:spLocks noChangeShapeType="1"/>
            </p:cNvSpPr>
            <p:nvPr/>
          </p:nvSpPr>
          <p:spPr bwMode="auto">
            <a:xfrm>
              <a:off x="5602" y="291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5602" y="2915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39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2418" y="16416"/>
            <a:ext cx="5733353" cy="676280"/>
          </a:xfrm>
        </p:spPr>
        <p:txBody>
          <a:bodyPr/>
          <a:lstStyle/>
          <a:p>
            <a:r>
              <a:rPr lang="pt-BR" sz="2800" dirty="0" smtClean="0"/>
              <a:t>QUERO UM EVENTO DE  SUCESSO...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27784" y="1098322"/>
            <a:ext cx="3929794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 smtClean="0"/>
              <a:t>ALGUMAS FERRAMENTAS</a:t>
            </a:r>
            <a:endParaRPr lang="pt-BR" sz="2800" dirty="0"/>
          </a:p>
        </p:txBody>
      </p:sp>
      <p:pic>
        <p:nvPicPr>
          <p:cNvPr id="3074" name="Picture 2" descr="Resultado de imagem para lista de verificação checklist ima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8423"/>
            <a:ext cx="2740594" cy="25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Resultado de imagem para CRONOGRAMA ima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8423"/>
            <a:ext cx="2552725" cy="23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2518" y="-27384"/>
            <a:ext cx="5729802" cy="720080"/>
          </a:xfrm>
        </p:spPr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pic>
        <p:nvPicPr>
          <p:cNvPr id="1030" name="Picture 6" descr="C:\Users\Sony\AppData\Local\Microsoft\Windows\INetCache\IE\DWG0TP1G\Cronograma-Mulheres-50+-em-Red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077"/>
            <a:ext cx="4103948" cy="30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860032" y="1335994"/>
            <a:ext cx="3960440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Estabelece as atividades e prazos para sua realização.</a:t>
            </a:r>
          </a:p>
          <a:p>
            <a:pPr algn="ctr"/>
            <a:r>
              <a:rPr lang="pt-BR" sz="2400" dirty="0" smtClean="0"/>
              <a:t>Interessante  incluir responsáveis e custos envolvidos em cada atividade. </a:t>
            </a:r>
            <a:endParaRPr lang="pt-BR" sz="2400" dirty="0"/>
          </a:p>
        </p:txBody>
      </p:sp>
      <p:sp>
        <p:nvSpPr>
          <p:cNvPr id="4" name="Explosão 1 3"/>
          <p:cNvSpPr/>
          <p:nvPr/>
        </p:nvSpPr>
        <p:spPr>
          <a:xfrm rot="21006956">
            <a:off x="225630" y="4191505"/>
            <a:ext cx="2993776" cy="243934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Viabilidade do projeto. 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1033" name="Picture 9" descr="Resultado de imagem para cronograma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6" y="3752321"/>
            <a:ext cx="5812061" cy="31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4779"/>
            <a:ext cx="5698976" cy="720080"/>
          </a:xfrm>
        </p:spPr>
        <p:txBody>
          <a:bodyPr/>
          <a:lstStyle/>
          <a:p>
            <a:r>
              <a:rPr lang="pt-BR" sz="2800" dirty="0" smtClean="0"/>
              <a:t>CONSTRUINDO O CRONOGRAMA</a:t>
            </a:r>
            <a:endParaRPr lang="pt-BR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900462" cy="579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5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544616" cy="720080"/>
          </a:xfrm>
        </p:spPr>
        <p:txBody>
          <a:bodyPr/>
          <a:lstStyle/>
          <a:p>
            <a:r>
              <a:rPr lang="pt-BR" dirty="0" smtClean="0"/>
              <a:t>CHECKLIST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11960" y="1305226"/>
            <a:ext cx="4640848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Lista de todas as tarefas inerentes ao evento.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Deve-se estabelecer a periodicidade de verificação.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Importante incluir responsável e um campo para observação.</a:t>
            </a:r>
            <a:endParaRPr lang="pt-BR" sz="2400" dirty="0"/>
          </a:p>
        </p:txBody>
      </p:sp>
      <p:sp>
        <p:nvSpPr>
          <p:cNvPr id="6" name="Estrela de 6 Pontas 5"/>
          <p:cNvSpPr/>
          <p:nvPr/>
        </p:nvSpPr>
        <p:spPr>
          <a:xfrm>
            <a:off x="323528" y="44624"/>
            <a:ext cx="4104456" cy="4221088"/>
          </a:xfrm>
          <a:prstGeom prst="star6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Importante instrumento de controle, de </a:t>
            </a:r>
            <a:r>
              <a:rPr lang="pt-BR" sz="2800" dirty="0" smtClean="0">
                <a:solidFill>
                  <a:schemeClr val="tx1"/>
                </a:solidFill>
              </a:rPr>
              <a:t>verificação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m para lista de verificação checklist imag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70" y="4536198"/>
            <a:ext cx="2242878" cy="17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lista de verificação checklist ima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6" y="4593953"/>
            <a:ext cx="1968740" cy="17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lista de verificação checklist imag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92" y="4477014"/>
            <a:ext cx="1988916" cy="17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ony\AppData\Local\Microsoft\Windows\INetCache\IE\SFQWSZ3B\checklist-131684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1" y="3861048"/>
            <a:ext cx="1959554" cy="26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19672" y="0"/>
            <a:ext cx="585546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UTILIZANDO O CHECKLIST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9" y="1844824"/>
            <a:ext cx="8887087" cy="395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Sony\AppData\Local\Microsoft\Windows\INetCache\IE\DDBIRUQS\check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87610"/>
            <a:ext cx="449263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452320" y="285293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Pouca aceitação dos  empresários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88224" y="244128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1º sem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16216" y="2963012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10º sem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7504" y="1484784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Projeto: 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1043608" y="1455222"/>
            <a:ext cx="149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>
                <a:solidFill>
                  <a:prstClr val="black"/>
                </a:solidFill>
              </a:rPr>
              <a:t>Noite da Pizza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80112" y="1450823"/>
            <a:ext cx="212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Data de verificação: 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7572524" y="1475492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 smtClean="0">
                <a:solidFill>
                  <a:prstClr val="black"/>
                </a:solidFill>
              </a:rPr>
              <a:t>20/3/2017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452320" y="4459178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Aguarda impressão convite</a:t>
            </a:r>
            <a:endParaRPr lang="pt-BR" sz="15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452320" y="392434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Aguardando valor do convite</a:t>
            </a:r>
            <a:endParaRPr lang="pt-BR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417265" y="335699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Falta cotação dos discos da pizza</a:t>
            </a:r>
            <a:endParaRPr lang="pt-BR" sz="1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566003" y="348474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2º sem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588224" y="403206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4º sem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566003" y="457183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6º sem</a:t>
            </a:r>
            <a:endParaRPr lang="pt-BR" dirty="0"/>
          </a:p>
        </p:txBody>
      </p:sp>
      <p:pic>
        <p:nvPicPr>
          <p:cNvPr id="21" name="Picture 3" descr="C:\Users\Sony\AppData\Local\Microsoft\Windows\INetCache\IE\DDBIRUQS\Red_check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47667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Sony\AppData\Local\Microsoft\Windows\INetCache\IE\IG4ZQ7MV\Yellow_chec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11" y="2887750"/>
            <a:ext cx="519855" cy="5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Sony\AppData\Local\Microsoft\Windows\INetCache\IE\IG4ZQ7MV\Yellow_chec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16" y="3389451"/>
            <a:ext cx="519855" cy="5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Sony\AppData\Local\Microsoft\Windows\INetCache\IE\IG4ZQ7MV\Yellow_chec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17" y="3931853"/>
            <a:ext cx="519855" cy="5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47664" y="-27384"/>
            <a:ext cx="5832648" cy="936104"/>
          </a:xfrm>
        </p:spPr>
        <p:txBody>
          <a:bodyPr/>
          <a:lstStyle/>
          <a:p>
            <a:r>
              <a:rPr lang="pt-BR" dirty="0" smtClean="0"/>
              <a:t>O QUE É UM EVENTO?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048811" y="1628800"/>
            <a:ext cx="4627645" cy="378565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É </a:t>
            </a:r>
            <a:r>
              <a:rPr lang="pt-BR" sz="4000" dirty="0"/>
              <a:t>a soma de </a:t>
            </a:r>
            <a:r>
              <a:rPr lang="pt-BR" sz="4000" b="1" dirty="0"/>
              <a:t>esforços</a:t>
            </a:r>
            <a:r>
              <a:rPr lang="pt-BR" sz="4000" dirty="0"/>
              <a:t> e </a:t>
            </a:r>
            <a:r>
              <a:rPr lang="pt-BR" sz="4000" b="1" dirty="0"/>
              <a:t>ações planejadas </a:t>
            </a:r>
            <a:r>
              <a:rPr lang="pt-BR" sz="4000" dirty="0"/>
              <a:t>com o objetivo de alcançar </a:t>
            </a:r>
            <a:r>
              <a:rPr lang="pt-BR" sz="4000" b="1" dirty="0"/>
              <a:t>resultados</a:t>
            </a:r>
            <a:r>
              <a:rPr lang="pt-BR" sz="4000" dirty="0"/>
              <a:t> definidos junto ao seu </a:t>
            </a:r>
            <a:r>
              <a:rPr lang="pt-BR" sz="4000" b="1" dirty="0"/>
              <a:t>público-alvo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2067" name="Picture 19" descr="Resultado de imagem para imagem de ação do rotary 4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1675794"/>
            <a:ext cx="3298357" cy="326537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2418" y="16416"/>
            <a:ext cx="5733353" cy="676280"/>
          </a:xfrm>
        </p:spPr>
        <p:txBody>
          <a:bodyPr/>
          <a:lstStyle/>
          <a:p>
            <a:r>
              <a:rPr lang="pt-BR" sz="2800" dirty="0" smtClean="0"/>
              <a:t>QUERO UM EVENTO DE  SUCESSO...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11760" y="1105580"/>
            <a:ext cx="3929794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 smtClean="0"/>
              <a:t>ALGUMAS FERRAMENTAS</a:t>
            </a:r>
            <a:endParaRPr lang="pt-BR" sz="28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2123239" y="2433729"/>
            <a:ext cx="4608512" cy="3816424"/>
            <a:chOff x="6425010" y="1397175"/>
            <a:chExt cx="2539478" cy="2391865"/>
          </a:xfrm>
        </p:grpSpPr>
        <p:sp>
          <p:nvSpPr>
            <p:cNvPr id="10" name="CaixaDeTexto 9"/>
            <p:cNvSpPr txBox="1"/>
            <p:nvPr/>
          </p:nvSpPr>
          <p:spPr>
            <a:xfrm>
              <a:off x="6425010" y="3142709"/>
              <a:ext cx="2539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Origem no movimento  de qualidade</a:t>
              </a:r>
              <a:endParaRPr lang="pt-BR" dirty="0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884" y="1397175"/>
              <a:ext cx="1809750" cy="1771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50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823198" y="2527237"/>
            <a:ext cx="1891399" cy="18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7617" y="3042616"/>
            <a:ext cx="1622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5W2H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6126663" y="4575067"/>
            <a:ext cx="1891399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Who?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Quem fará</a:t>
            </a:r>
            <a:r>
              <a:rPr lang="pt-BR" sz="2000" dirty="0" smtClean="0">
                <a:solidFill>
                  <a:schemeClr val="tx1"/>
                </a:solidFill>
              </a:rPr>
              <a:t>? </a:t>
            </a:r>
            <a:r>
              <a:rPr lang="pt-BR" sz="1400" dirty="0" smtClean="0">
                <a:solidFill>
                  <a:schemeClr val="tx1"/>
                </a:solidFill>
              </a:rPr>
              <a:t>(responsáveis)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945571" y="205105"/>
            <a:ext cx="1891399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>
                <a:solidFill>
                  <a:schemeClr val="tx1"/>
                </a:solidFill>
              </a:rPr>
              <a:t>What</a:t>
            </a:r>
            <a:r>
              <a:rPr lang="pt-BR" sz="20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O que precisa ser feito?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(as etapas)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886061" y="908720"/>
            <a:ext cx="2059510" cy="1944216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err="1" smtClean="0">
                <a:solidFill>
                  <a:schemeClr val="tx1"/>
                </a:solidFill>
              </a:rPr>
              <a:t>How</a:t>
            </a:r>
            <a:r>
              <a:rPr lang="pt-BR" sz="2200" b="1" dirty="0" smtClean="0">
                <a:solidFill>
                  <a:schemeClr val="tx1"/>
                </a:solidFill>
              </a:rPr>
              <a:t> </a:t>
            </a:r>
            <a:r>
              <a:rPr lang="pt-BR" sz="2200" b="1" dirty="0" err="1" smtClean="0">
                <a:solidFill>
                  <a:schemeClr val="tx1"/>
                </a:solidFill>
              </a:rPr>
              <a:t>many</a:t>
            </a:r>
            <a:r>
              <a:rPr lang="pt-BR" sz="22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Para quantos será feito? </a:t>
            </a:r>
            <a:r>
              <a:rPr lang="pt-BR" sz="1600" dirty="0" smtClean="0">
                <a:solidFill>
                  <a:schemeClr val="tx1"/>
                </a:solidFill>
              </a:rPr>
              <a:t>(dimensão)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95536" y="2969405"/>
            <a:ext cx="2232248" cy="2063833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>
                <a:solidFill>
                  <a:schemeClr val="tx1"/>
                </a:solidFill>
              </a:rPr>
              <a:t>How</a:t>
            </a:r>
            <a:r>
              <a:rPr lang="pt-BR" sz="2000" b="1" dirty="0" smtClean="0">
                <a:solidFill>
                  <a:schemeClr val="tx1"/>
                </a:solidFill>
              </a:rPr>
              <a:t> </a:t>
            </a:r>
            <a:r>
              <a:rPr lang="pt-BR" sz="2000" b="1" dirty="0" err="1" smtClean="0">
                <a:solidFill>
                  <a:schemeClr val="tx1"/>
                </a:solidFill>
              </a:rPr>
              <a:t>much</a:t>
            </a:r>
            <a:r>
              <a:rPr lang="pt-BR" sz="20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Quanto custará ou arrecadará?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(custo/ superávit)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876465" y="4838616"/>
            <a:ext cx="1891399" cy="180020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>
                <a:solidFill>
                  <a:schemeClr val="tx1"/>
                </a:solidFill>
              </a:rPr>
              <a:t>How</a:t>
            </a:r>
            <a:r>
              <a:rPr lang="pt-BR" sz="20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Como será feito?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(método)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945571" y="5013176"/>
            <a:ext cx="1891399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Why</a:t>
            </a:r>
            <a:r>
              <a:rPr lang="pt-BR" sz="2000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Por que </a:t>
            </a:r>
            <a:r>
              <a:rPr lang="pt-BR" sz="2000" dirty="0" smtClean="0">
                <a:solidFill>
                  <a:schemeClr val="tx1"/>
                </a:solidFill>
              </a:rPr>
              <a:t>será feito?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(justificativa)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938668" y="2651052"/>
            <a:ext cx="1891399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>
                <a:solidFill>
                  <a:schemeClr val="tx1"/>
                </a:solidFill>
              </a:rPr>
              <a:t>Where</a:t>
            </a:r>
            <a:r>
              <a:rPr lang="pt-BR" sz="20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Onde será feito?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(local)</a:t>
            </a:r>
            <a:endParaRPr lang="pt-BR" sz="2000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13"/>
          <p:cNvCxnSpPr>
            <a:stCxn id="3" idx="6"/>
            <a:endCxn id="12" idx="2"/>
          </p:cNvCxnSpPr>
          <p:nvPr/>
        </p:nvCxnSpPr>
        <p:spPr>
          <a:xfrm>
            <a:off x="5714597" y="3427337"/>
            <a:ext cx="1224071" cy="1238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3" idx="5"/>
            <a:endCxn id="6" idx="1"/>
          </p:cNvCxnSpPr>
          <p:nvPr/>
        </p:nvCxnSpPr>
        <p:spPr>
          <a:xfrm>
            <a:off x="5437608" y="4063804"/>
            <a:ext cx="966044" cy="7748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3" idx="0"/>
            <a:endCxn id="7" idx="4"/>
          </p:cNvCxnSpPr>
          <p:nvPr/>
        </p:nvCxnSpPr>
        <p:spPr>
          <a:xfrm flipV="1">
            <a:off x="4768898" y="2005305"/>
            <a:ext cx="122373" cy="5219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3" idx="3"/>
            <a:endCxn id="10" idx="7"/>
          </p:cNvCxnSpPr>
          <p:nvPr/>
        </p:nvCxnSpPr>
        <p:spPr>
          <a:xfrm flipH="1">
            <a:off x="3490875" y="4063804"/>
            <a:ext cx="609312" cy="10384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3" idx="4"/>
            <a:endCxn id="11" idx="0"/>
          </p:cNvCxnSpPr>
          <p:nvPr/>
        </p:nvCxnSpPr>
        <p:spPr>
          <a:xfrm>
            <a:off x="4768898" y="4327437"/>
            <a:ext cx="122373" cy="6857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3" idx="1"/>
            <a:endCxn id="8" idx="5"/>
          </p:cNvCxnSpPr>
          <p:nvPr/>
        </p:nvCxnSpPr>
        <p:spPr>
          <a:xfrm flipH="1" flipV="1">
            <a:off x="3643963" y="2568212"/>
            <a:ext cx="456224" cy="2226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stCxn id="3" idx="2"/>
            <a:endCxn id="9" idx="6"/>
          </p:cNvCxnSpPr>
          <p:nvPr/>
        </p:nvCxnSpPr>
        <p:spPr>
          <a:xfrm flipH="1">
            <a:off x="2627784" y="3427337"/>
            <a:ext cx="1195414" cy="5739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/>
          <p:cNvSpPr/>
          <p:nvPr/>
        </p:nvSpPr>
        <p:spPr>
          <a:xfrm>
            <a:off x="6092489" y="601854"/>
            <a:ext cx="1891399" cy="18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When</a:t>
            </a:r>
            <a:r>
              <a:rPr lang="pt-BR" sz="2000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Quando será feito?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(tempo)</a:t>
            </a:r>
            <a:endParaRPr lang="pt-BR" sz="2000" dirty="0">
              <a:solidFill>
                <a:schemeClr val="tx1"/>
              </a:solidFill>
            </a:endParaRPr>
          </a:p>
        </p:txBody>
      </p:sp>
      <p:cxnSp>
        <p:nvCxnSpPr>
          <p:cNvPr id="61" name="Conector de seta reta 60"/>
          <p:cNvCxnSpPr>
            <a:stCxn id="3" idx="7"/>
            <a:endCxn id="60" idx="3"/>
          </p:cNvCxnSpPr>
          <p:nvPr/>
        </p:nvCxnSpPr>
        <p:spPr>
          <a:xfrm flipV="1">
            <a:off x="5437608" y="2138421"/>
            <a:ext cx="931870" cy="6524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 explicativo em elipse 77"/>
          <p:cNvSpPr/>
          <p:nvPr/>
        </p:nvSpPr>
        <p:spPr>
          <a:xfrm>
            <a:off x="-36512" y="78445"/>
            <a:ext cx="2296476" cy="1550355"/>
          </a:xfrm>
          <a:prstGeom prst="wedgeEllipseCallout">
            <a:avLst>
              <a:gd name="adj1" fmla="val 60139"/>
              <a:gd name="adj2" fmla="val 30523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How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measure</a:t>
            </a:r>
            <a:r>
              <a:rPr lang="pt-BR" sz="2000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Como medir?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(resultados)</a:t>
            </a:r>
          </a:p>
        </p:txBody>
      </p:sp>
    </p:spTree>
    <p:extLst>
      <p:ext uri="{BB962C8B-B14F-4D97-AF65-F5344CB8AC3E}">
        <p14:creationId xmlns:p14="http://schemas.microsoft.com/office/powerpoint/2010/main" val="11178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uxograma: Fita perfurada 26"/>
          <p:cNvSpPr/>
          <p:nvPr/>
        </p:nvSpPr>
        <p:spPr>
          <a:xfrm>
            <a:off x="18849" y="4023067"/>
            <a:ext cx="2469392" cy="846093"/>
          </a:xfrm>
          <a:prstGeom prst="flowChartPunchedTap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COMISSÃO ORGANIZADORA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8" name="Fluxograma: Fita perfurada 27"/>
          <p:cNvSpPr/>
          <p:nvPr/>
        </p:nvSpPr>
        <p:spPr>
          <a:xfrm>
            <a:off x="88561" y="6021288"/>
            <a:ext cx="1917649" cy="786254"/>
          </a:xfrm>
          <a:prstGeom prst="flowChartPunchedTap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COLABORADORES DO EVENTO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Fluxograma: Fita perfurada 25"/>
          <p:cNvSpPr/>
          <p:nvPr/>
        </p:nvSpPr>
        <p:spPr>
          <a:xfrm>
            <a:off x="18849" y="2150858"/>
            <a:ext cx="2617307" cy="738939"/>
          </a:xfrm>
          <a:prstGeom prst="flowChartPunchedTap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CONSELHO DIRETOR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0"/>
            <a:ext cx="5760640" cy="836712"/>
          </a:xfrm>
        </p:spPr>
        <p:txBody>
          <a:bodyPr/>
          <a:lstStyle/>
          <a:p>
            <a:r>
              <a:rPr lang="pt-BR" dirty="0" smtClean="0"/>
              <a:t>ENTENDENDO O 5W2H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0" y="299695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8849" y="1196752"/>
            <a:ext cx="2608935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DECISÕES ESTRATÉGICAS</a:t>
            </a:r>
            <a:endParaRPr lang="pt-BR" sz="2800" b="1" dirty="0"/>
          </a:p>
        </p:txBody>
      </p:sp>
      <p:sp>
        <p:nvSpPr>
          <p:cNvPr id="10" name="Quadro 9"/>
          <p:cNvSpPr/>
          <p:nvPr/>
        </p:nvSpPr>
        <p:spPr>
          <a:xfrm>
            <a:off x="3275856" y="1673694"/>
            <a:ext cx="1975450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Por quê?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1" name="Quadro 10"/>
          <p:cNvSpPr/>
          <p:nvPr/>
        </p:nvSpPr>
        <p:spPr>
          <a:xfrm>
            <a:off x="6012160" y="1642163"/>
            <a:ext cx="1800200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Quanto?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849" y="3050957"/>
            <a:ext cx="2469392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DECISÕES TÁTICAS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8849" y="5067181"/>
            <a:ext cx="2469392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DECISÕES</a:t>
            </a:r>
          </a:p>
          <a:p>
            <a:pPr algn="ctr"/>
            <a:r>
              <a:rPr lang="pt-BR" sz="2800" b="1" dirty="0" smtClean="0"/>
              <a:t>OPERACIONAIS</a:t>
            </a:r>
            <a:endParaRPr lang="pt-BR" sz="2800" b="1" dirty="0"/>
          </a:p>
        </p:txBody>
      </p:sp>
      <p:sp>
        <p:nvSpPr>
          <p:cNvPr id="14" name="Quadro 13"/>
          <p:cNvSpPr/>
          <p:nvPr/>
        </p:nvSpPr>
        <p:spPr>
          <a:xfrm>
            <a:off x="2627784" y="3429000"/>
            <a:ext cx="1635797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 quê?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98930" y="4293096"/>
            <a:ext cx="80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W</a:t>
            </a:r>
            <a:r>
              <a:rPr lang="pt-BR" dirty="0" err="1" smtClean="0"/>
              <a:t>hat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61729" y="2510095"/>
            <a:ext cx="130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H</a:t>
            </a:r>
            <a:r>
              <a:rPr lang="pt-BR" dirty="0" err="1" smtClean="0"/>
              <a:t>ow</a:t>
            </a:r>
            <a:r>
              <a:rPr lang="pt-BR" dirty="0" smtClean="0"/>
              <a:t> </a:t>
            </a:r>
            <a:r>
              <a:rPr lang="pt-BR" dirty="0" err="1" smtClean="0"/>
              <a:t>much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917714" y="2546320"/>
            <a:ext cx="71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W</a:t>
            </a:r>
            <a:r>
              <a:rPr lang="pt-BR" dirty="0" err="1" smtClean="0"/>
              <a:t>hy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18" name="Quadro 17"/>
          <p:cNvSpPr/>
          <p:nvPr/>
        </p:nvSpPr>
        <p:spPr>
          <a:xfrm>
            <a:off x="4355976" y="3429000"/>
            <a:ext cx="1326939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Como?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698654" y="4310807"/>
            <a:ext cx="73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H</a:t>
            </a:r>
            <a:r>
              <a:rPr lang="pt-BR" dirty="0" err="1" smtClean="0"/>
              <a:t>ow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20" name="Quadro 19"/>
          <p:cNvSpPr/>
          <p:nvPr/>
        </p:nvSpPr>
        <p:spPr>
          <a:xfrm>
            <a:off x="7682930" y="3401997"/>
            <a:ext cx="1353566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Onde?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930188" y="4266093"/>
            <a:ext cx="93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W</a:t>
            </a:r>
            <a:r>
              <a:rPr lang="pt-BR" dirty="0" err="1" smtClean="0"/>
              <a:t>here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22" name="Quadro 21"/>
          <p:cNvSpPr/>
          <p:nvPr/>
        </p:nvSpPr>
        <p:spPr>
          <a:xfrm>
            <a:off x="5849185" y="3401997"/>
            <a:ext cx="1675143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Quando?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340813" y="4266093"/>
            <a:ext cx="80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W</a:t>
            </a:r>
            <a:r>
              <a:rPr lang="pt-BR" dirty="0" err="1" smtClean="0"/>
              <a:t>hat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24" name="Quadro 23"/>
          <p:cNvSpPr/>
          <p:nvPr/>
        </p:nvSpPr>
        <p:spPr>
          <a:xfrm>
            <a:off x="4872954" y="5308419"/>
            <a:ext cx="1361937" cy="8640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Quem?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207356" y="6163223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W</a:t>
            </a:r>
            <a:r>
              <a:rPr lang="pt-BR" dirty="0" smtClean="0"/>
              <a:t>ho?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35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0"/>
            <a:ext cx="5760640" cy="836712"/>
          </a:xfrm>
        </p:spPr>
        <p:txBody>
          <a:bodyPr/>
          <a:lstStyle/>
          <a:p>
            <a:r>
              <a:rPr lang="pt-BR" dirty="0" smtClean="0"/>
              <a:t>CONSTRUINDO 5W2H (4H)</a:t>
            </a:r>
            <a:endParaRPr lang="pt-B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5566526" cy="513883"/>
          </a:xfrm>
        </p:spPr>
        <p:txBody>
          <a:bodyPr/>
          <a:lstStyle/>
          <a:p>
            <a:r>
              <a:rPr lang="pt-BR" sz="3200" dirty="0" smtClean="0"/>
              <a:t>UTILIZANDO 5W2, 3 ou 4H</a:t>
            </a:r>
            <a:endParaRPr lang="pt-BR" sz="3200" dirty="0"/>
          </a:p>
        </p:txBody>
      </p:sp>
      <p:sp>
        <p:nvSpPr>
          <p:cNvPr id="5270" name="CaixaDeTexto 5269"/>
          <p:cNvSpPr txBox="1"/>
          <p:nvPr/>
        </p:nvSpPr>
        <p:spPr>
          <a:xfrm>
            <a:off x="3563888" y="467380"/>
            <a:ext cx="239860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EVENTO EM 30/4/2017</a:t>
            </a:r>
            <a:endParaRPr lang="pt-B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7" y="836712"/>
            <a:ext cx="8929979" cy="5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3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2418" y="16416"/>
            <a:ext cx="5733353" cy="676280"/>
          </a:xfrm>
        </p:spPr>
        <p:txBody>
          <a:bodyPr/>
          <a:lstStyle/>
          <a:p>
            <a:r>
              <a:rPr lang="pt-BR" sz="2800" dirty="0" smtClean="0"/>
              <a:t>QUERO UM EVENTO DE  SUCESSO...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42406" y="1098322"/>
            <a:ext cx="3929794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dirty="0" smtClean="0"/>
              <a:t>ALGUMAS FERRAMENTAS</a:t>
            </a:r>
            <a:endParaRPr lang="pt-BR" sz="28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2267744" y="2530336"/>
            <a:ext cx="4392488" cy="3418944"/>
            <a:chOff x="3695303" y="2960442"/>
            <a:chExt cx="2460873" cy="2163862"/>
          </a:xfrm>
        </p:grpSpPr>
        <p:sp>
          <p:nvSpPr>
            <p:cNvPr id="6" name="CaixaDeTexto 5"/>
            <p:cNvSpPr txBox="1"/>
            <p:nvPr/>
          </p:nvSpPr>
          <p:spPr>
            <a:xfrm>
              <a:off x="4283968" y="4785750"/>
              <a:ext cx="13197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Michel Porter</a:t>
              </a:r>
              <a:endParaRPr lang="pt-BR" sz="1600" dirty="0"/>
            </a:p>
          </p:txBody>
        </p:sp>
        <p:pic>
          <p:nvPicPr>
            <p:cNvPr id="3081" name="Picture 9" descr="Resultado de imagem para SWOT image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03" y="2960442"/>
              <a:ext cx="2460873" cy="1848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74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-8247"/>
            <a:ext cx="5760640" cy="628935"/>
          </a:xfrm>
        </p:spPr>
        <p:txBody>
          <a:bodyPr/>
          <a:lstStyle/>
          <a:p>
            <a:r>
              <a:rPr lang="pt-BR" sz="2800" dirty="0" smtClean="0"/>
              <a:t>O CONCEITO SWOT (FOFA)</a:t>
            </a:r>
            <a:endParaRPr lang="pt-BR" sz="28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4499992" y="1521242"/>
            <a:ext cx="72008" cy="53367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115616" y="733161"/>
            <a:ext cx="61956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 smtClean="0"/>
              <a:t>Albert </a:t>
            </a:r>
            <a:r>
              <a:rPr lang="pt-BR" sz="2800" dirty="0" err="1" smtClean="0"/>
              <a:t>Humphrey</a:t>
            </a:r>
            <a:r>
              <a:rPr lang="pt-BR" sz="2800" dirty="0" smtClean="0"/>
              <a:t>, década de 1960/1970  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10342" y="1653073"/>
            <a:ext cx="549894" cy="2279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000" b="1" dirty="0"/>
              <a:t>FORÇAS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668191" y="1618257"/>
            <a:ext cx="440313" cy="23886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/>
              <a:t>FRAQUEZAS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0" y="4275885"/>
            <a:ext cx="367216" cy="24654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000" b="1" dirty="0" smtClean="0"/>
              <a:t>OPORTUNIDADES</a:t>
            </a:r>
            <a:endParaRPr lang="pt-BR" sz="1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613400" y="4293096"/>
            <a:ext cx="513410" cy="23880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800" b="1" dirty="0" smtClean="0"/>
              <a:t>AMEAÇAS</a:t>
            </a:r>
            <a:endParaRPr lang="pt-BR" sz="1800" b="1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-10342" y="1494024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788024" y="2636912"/>
            <a:ext cx="368136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 smtClean="0"/>
              <a:t>Em quais </a:t>
            </a:r>
            <a:r>
              <a:rPr lang="pt-BR" dirty="0"/>
              <a:t>pontos precisamos melhorar?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964" y="4437112"/>
            <a:ext cx="3528392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Quais aspectos externos podem nos ajudar a melhorar?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864508" y="4529445"/>
            <a:ext cx="3528392" cy="12926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sz="2600" dirty="0"/>
              <a:t>Quais aspectos externos </a:t>
            </a:r>
            <a:r>
              <a:rPr lang="pt-BR" sz="2600" dirty="0" smtClean="0"/>
              <a:t>podem </a:t>
            </a:r>
            <a:r>
              <a:rPr lang="pt-BR" sz="2600" dirty="0"/>
              <a:t>prejudicar nossa situação?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56807" y="2636912"/>
            <a:ext cx="34819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 quais pontos somos fortes?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1964" y="1681644"/>
            <a:ext cx="8041436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DESEMPENHO INTERNO</a:t>
            </a:r>
            <a:endParaRPr lang="pt-BR" sz="2800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35496" y="681337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40266" y="6093296"/>
            <a:ext cx="8041436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DESEMPENHO EXTERNO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688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-8247"/>
            <a:ext cx="5688632" cy="916967"/>
          </a:xfrm>
        </p:spPr>
        <p:txBody>
          <a:bodyPr/>
          <a:lstStyle/>
          <a:p>
            <a:r>
              <a:rPr lang="pt-BR" dirty="0" smtClean="0"/>
              <a:t>UTILIZANDO O SWOT...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3568" y="1403536"/>
            <a:ext cx="3481900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800" dirty="0" smtClean="0"/>
              <a:t>Expertise.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800" dirty="0" smtClean="0"/>
              <a:t>Eventos animados.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800" dirty="0" smtClean="0"/>
              <a:t>Capacidade do local.</a:t>
            </a:r>
            <a:endParaRPr lang="pt-BR" sz="28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4355976" y="863930"/>
            <a:ext cx="72008" cy="53367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3491768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-10342" y="995761"/>
            <a:ext cx="549894" cy="2279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000" b="1" dirty="0"/>
              <a:t>FORÇAS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668191" y="960945"/>
            <a:ext cx="440313" cy="23886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/>
              <a:t>FRAQUEZAS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0" y="3690581"/>
            <a:ext cx="367216" cy="24654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000" b="1" dirty="0" smtClean="0"/>
              <a:t>OPORTUNIDADES</a:t>
            </a:r>
            <a:endParaRPr lang="pt-BR" sz="1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613400" y="3666933"/>
            <a:ext cx="513410" cy="23880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800" b="1" dirty="0" smtClean="0"/>
              <a:t>AMEAÇAS</a:t>
            </a:r>
            <a:endParaRPr lang="pt-BR" sz="1800" b="1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-10342" y="83671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788024" y="1043496"/>
            <a:ext cx="368136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3038" indent="-173038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Superávit baixo para o objetivo.</a:t>
            </a:r>
          </a:p>
          <a:p>
            <a:pPr marL="173038" indent="-173038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Convite caro para o público-alvo.</a:t>
            </a:r>
          </a:p>
          <a:p>
            <a:pPr marL="173038" indent="-173038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Evento restrito a nossos amigos.</a:t>
            </a:r>
          </a:p>
          <a:p>
            <a:pPr marL="173038" indent="-173038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Rotary Club pouco expressivo na comunidade.</a:t>
            </a:r>
            <a:endParaRPr lang="pt-BR" sz="2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39552" y="4399416"/>
            <a:ext cx="3528392" cy="8925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600" dirty="0" smtClean="0"/>
              <a:t>Criar parcerias.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600" dirty="0" smtClean="0"/>
              <a:t>Obter mais patrocínio.</a:t>
            </a:r>
            <a:endParaRPr lang="pt-BR" sz="26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864508" y="3953826"/>
            <a:ext cx="3528392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400" dirty="0" smtClean="0"/>
              <a:t>Ocorrência de evento semelhante, paralelo, na mesma época.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400" dirty="0" smtClean="0"/>
              <a:t>Desinteresse da comunidade pelo evento.</a:t>
            </a:r>
            <a:endParaRPr lang="pt-BR" sz="24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35496" y="609329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Pergaminho horizontal 16"/>
          <p:cNvSpPr/>
          <p:nvPr/>
        </p:nvSpPr>
        <p:spPr>
          <a:xfrm>
            <a:off x="-10342" y="6093296"/>
            <a:ext cx="9137152" cy="79947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Os cruzamentos permitem que sejam avaliados os riscos e desafios a enfrentar.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-8247"/>
            <a:ext cx="5760640" cy="772951"/>
          </a:xfrm>
        </p:spPr>
        <p:txBody>
          <a:bodyPr/>
          <a:lstStyle/>
          <a:p>
            <a:r>
              <a:rPr lang="pt-BR" dirty="0" smtClean="0"/>
              <a:t>UTILIZANDO O SWOT...</a:t>
            </a:r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4427984" y="1052736"/>
            <a:ext cx="72008" cy="58052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-10342" y="1231568"/>
            <a:ext cx="549894" cy="2279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000" b="1" dirty="0"/>
              <a:t>FORÇAS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668191" y="1196752"/>
            <a:ext cx="440313" cy="23886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/>
              <a:t>FRAQUEZAS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26405" y="1085158"/>
            <a:ext cx="385555" cy="2703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100" b="1" dirty="0" smtClean="0"/>
              <a:t>OPORTUNIDADES</a:t>
            </a:r>
            <a:endParaRPr lang="pt-BR" sz="11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851920" y="4149080"/>
            <a:ext cx="513410" cy="23880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800" b="1" dirty="0" smtClean="0"/>
              <a:t>AMEAÇAS</a:t>
            </a:r>
            <a:endParaRPr lang="pt-BR" sz="1800" b="1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0" y="1052736"/>
            <a:ext cx="913365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043608" y="155679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Potencializar as oportunidades pelas forças existentes.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-10342" y="4149080"/>
            <a:ext cx="549894" cy="2279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000" b="1" dirty="0"/>
              <a:t>FORÇAS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43608" y="486916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Como as forças minimizam as ameaças.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618493" y="1124744"/>
            <a:ext cx="385555" cy="2703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100" b="1" dirty="0" smtClean="0"/>
              <a:t>OPORTUNIDADES</a:t>
            </a:r>
            <a:endParaRPr lang="pt-BR" sz="11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652120" y="141277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Como os pontos fracos  minimizam as oportunidades.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693345" y="4150299"/>
            <a:ext cx="440313" cy="23886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/>
              <a:t>FRAQUEZAS</a:t>
            </a:r>
            <a:endParaRPr lang="pt-BR" sz="1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634654" y="4175158"/>
            <a:ext cx="513410" cy="23880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800" b="1" dirty="0" smtClean="0"/>
              <a:t>AMEAÇAS</a:t>
            </a:r>
            <a:endParaRPr lang="pt-BR" sz="18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732998" y="4725144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Como evitar que os pontos fracos  tornem realidade uma ameaça.</a:t>
            </a:r>
            <a:endParaRPr lang="pt-BR" sz="2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292080" y="4109010"/>
            <a:ext cx="324036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ESTRATÉGIA DE DEFESA</a:t>
            </a:r>
            <a:endParaRPr lang="pt-BR" sz="2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39552" y="4109010"/>
            <a:ext cx="324036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ESTRATÉGIA DE REFORÇO</a:t>
            </a:r>
            <a:endParaRPr lang="pt-BR" sz="2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69034" y="3283812"/>
            <a:ext cx="324036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ESTRATÉGIA OFENSIVA</a:t>
            </a:r>
            <a:endParaRPr lang="pt-BR" sz="20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292080" y="3293937"/>
            <a:ext cx="324036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ESTRATÉGIA DE CONFRONTO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730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-8247"/>
            <a:ext cx="5760640" cy="772951"/>
          </a:xfrm>
        </p:spPr>
        <p:txBody>
          <a:bodyPr/>
          <a:lstStyle/>
          <a:p>
            <a:r>
              <a:rPr lang="pt-BR" dirty="0" smtClean="0"/>
              <a:t>UTILIZANDO O SWOT...</a:t>
            </a:r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4427984" y="1052736"/>
            <a:ext cx="72008" cy="58052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-10342" y="1231568"/>
            <a:ext cx="549894" cy="2279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000" b="1" dirty="0"/>
              <a:t>FORÇAS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668191" y="1196752"/>
            <a:ext cx="440313" cy="23886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/>
              <a:t>FRAQUEZAS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26405" y="1085158"/>
            <a:ext cx="385555" cy="2703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100" b="1" dirty="0" smtClean="0"/>
              <a:t>OPORTUNIDADES</a:t>
            </a:r>
            <a:endParaRPr lang="pt-BR" sz="11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851920" y="4149080"/>
            <a:ext cx="513410" cy="23880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800" b="1" dirty="0" smtClean="0"/>
              <a:t>AMEAÇAS</a:t>
            </a:r>
            <a:endParaRPr lang="pt-BR" sz="1800" b="1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0" y="1052736"/>
            <a:ext cx="913365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655783" y="1345992"/>
            <a:ext cx="3066862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/>
            </a:lvl1pPr>
          </a:lstStyle>
          <a:p>
            <a:r>
              <a:rPr lang="pt-BR" dirty="0"/>
              <a:t>Expertise e eventos animados podem ampliar nossa capacidade de atrair novos patrocínios.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0342" y="4149080"/>
            <a:ext cx="549894" cy="2279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000" b="1" dirty="0"/>
              <a:t>FORÇAS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63588" y="4830014"/>
            <a:ext cx="2592288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/>
            </a:lvl1pPr>
          </a:lstStyle>
          <a:p>
            <a:r>
              <a:rPr lang="pt-BR" dirty="0" smtClean="0"/>
              <a:t>Local adequado pode </a:t>
            </a:r>
            <a:r>
              <a:rPr lang="pt-BR" dirty="0"/>
              <a:t>anular o desinteresse da comunidade.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618493" y="1124744"/>
            <a:ext cx="385555" cy="2703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100" b="1" dirty="0" smtClean="0"/>
              <a:t>OPORTUNIDADES</a:t>
            </a:r>
            <a:endParaRPr lang="pt-BR" sz="11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147988" y="1484784"/>
            <a:ext cx="3384376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RC com pouca expressividade pode dificultar parcerias ou atrair patrocinadores.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693345" y="4150299"/>
            <a:ext cx="440313" cy="23886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 smtClean="0"/>
              <a:t>FRAQUEZAS</a:t>
            </a:r>
            <a:endParaRPr lang="pt-BR" sz="1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634654" y="4175158"/>
            <a:ext cx="513410" cy="23880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>
            <a:defPPr>
              <a:defRPr lang="pt-BR"/>
            </a:defPPr>
            <a:lvl1pPr>
              <a:defRPr sz="2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800" b="1" dirty="0" smtClean="0"/>
              <a:t>AMEAÇAS</a:t>
            </a:r>
            <a:endParaRPr lang="pt-BR" sz="18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292156" y="4653136"/>
            <a:ext cx="3240284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/>
            </a:lvl1pPr>
          </a:lstStyle>
          <a:p>
            <a:r>
              <a:rPr lang="pt-BR" dirty="0"/>
              <a:t>O desinteresse do público e a pouca expressividade do RC dificultam a venda de convites.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292080" y="4109010"/>
            <a:ext cx="324036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ESTRATÉGIA DE DEFESA</a:t>
            </a:r>
            <a:endParaRPr lang="pt-BR" sz="2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39552" y="4109010"/>
            <a:ext cx="324036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ESTRATÉGIA DE REFORÇO</a:t>
            </a:r>
            <a:endParaRPr lang="pt-BR" sz="2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69034" y="3388930"/>
            <a:ext cx="324036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ESTRATÉGIA OFENSIVA</a:t>
            </a:r>
            <a:endParaRPr lang="pt-BR" sz="20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292080" y="3388930"/>
            <a:ext cx="324036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ESTRATÉGIA DE CONFRONTO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876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47664" y="-27384"/>
            <a:ext cx="5832648" cy="936104"/>
          </a:xfrm>
        </p:spPr>
        <p:txBody>
          <a:bodyPr/>
          <a:lstStyle/>
          <a:p>
            <a:r>
              <a:rPr lang="pt-BR" dirty="0" smtClean="0"/>
              <a:t>O QUE É UM EVENTO?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11560" y="1721477"/>
            <a:ext cx="5328592" cy="3970318"/>
          </a:xfrm>
          <a:prstGeom prst="rect">
            <a:avLst/>
          </a:prstGeom>
          <a:ln w="19050">
            <a:solidFill>
              <a:schemeClr val="tx1"/>
            </a:solidFill>
          </a:ln>
          <a:effectLst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É a realização de </a:t>
            </a:r>
            <a:r>
              <a:rPr lang="pt-BR" sz="3600" b="1" dirty="0"/>
              <a:t>ato comemorativo</a:t>
            </a:r>
            <a:r>
              <a:rPr lang="pt-BR" sz="3600" dirty="0"/>
              <a:t>, com ou sem finalidade mercadológica, visando </a:t>
            </a:r>
            <a:r>
              <a:rPr lang="pt-BR" sz="3600" b="1" dirty="0"/>
              <a:t>apresentar, conquistar ou recuperar</a:t>
            </a:r>
            <a:r>
              <a:rPr lang="pt-BR" sz="3600" dirty="0"/>
              <a:t> seu </a:t>
            </a:r>
            <a:endParaRPr lang="pt-BR" sz="3600" dirty="0" smtClean="0"/>
          </a:p>
          <a:p>
            <a:pPr algn="ctr"/>
            <a:r>
              <a:rPr lang="pt-BR" sz="3600" b="1" dirty="0" smtClean="0"/>
              <a:t>público-alvo.</a:t>
            </a:r>
            <a:endParaRPr lang="pt-BR" sz="3600" b="1" dirty="0"/>
          </a:p>
        </p:txBody>
      </p:sp>
      <p:pic>
        <p:nvPicPr>
          <p:cNvPr id="7" name="Picture 2" descr="Resultado de imagem para imagem de ação do rotary 4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765410" cy="4155672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0076" y="476672"/>
            <a:ext cx="7872364" cy="5078313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/>
              <a:t>Que os seus esforços desafiem as possibilidades.</a:t>
            </a:r>
          </a:p>
          <a:p>
            <a:pPr algn="ctr"/>
            <a:r>
              <a:rPr lang="pt-BR" sz="5400" dirty="0" err="1" smtClean="0"/>
              <a:t>Lembem-se</a:t>
            </a:r>
            <a:r>
              <a:rPr lang="pt-BR" sz="5400" dirty="0" smtClean="0"/>
              <a:t> que as grandes coisas do homem foram conquistadas do que parecia impossível!</a:t>
            </a:r>
            <a:endParaRPr lang="pt-BR" sz="5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118685" y="6268670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Charles Chaplin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199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58641" y="1700808"/>
            <a:ext cx="4705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MUITO OBRIGADA!</a:t>
            </a:r>
            <a:endParaRPr lang="pt-B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363" y="3068960"/>
            <a:ext cx="69850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Maria </a:t>
            </a:r>
            <a:r>
              <a:rPr lang="pt-B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Laiz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A. M. Zanardo</a:t>
            </a:r>
          </a:p>
          <a:p>
            <a:pPr algn="ctr"/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Rotary Club São Caetano do Sul Olímpico</a:t>
            </a:r>
          </a:p>
          <a:p>
            <a:pPr algn="ctr"/>
            <a:r>
              <a:rPr lang="pt-B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mlzanardo@uol.com.br</a:t>
            </a:r>
          </a:p>
          <a:p>
            <a:pPr algn="ctr"/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(11) 99618-4230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71600" y="1052736"/>
            <a:ext cx="69127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QUEM É NOSSO PÚBLICO-ALVO</a:t>
            </a:r>
            <a:r>
              <a:rPr lang="pt-BR" sz="4000" dirty="0" smtClean="0"/>
              <a:t>?</a:t>
            </a:r>
            <a:endParaRPr lang="pt-BR" dirty="0"/>
          </a:p>
        </p:txBody>
      </p:sp>
      <p:sp>
        <p:nvSpPr>
          <p:cNvPr id="10" name="Ondulado 9"/>
          <p:cNvSpPr/>
          <p:nvPr/>
        </p:nvSpPr>
        <p:spPr>
          <a:xfrm>
            <a:off x="295004" y="2564904"/>
            <a:ext cx="8424936" cy="34563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DEPENDE: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 DO TIPO DE EVENTO...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DOS OBJETIVOS A ALCANÇAR...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C:\Users\Sony\AppData\Local\Microsoft\Windows\INetCache\IE\SFQWSZ3B\Cifra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99" y="5442941"/>
            <a:ext cx="1114503" cy="12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/>
          <p:cNvGrpSpPr/>
          <p:nvPr/>
        </p:nvGrpSpPr>
        <p:grpSpPr>
          <a:xfrm>
            <a:off x="5508104" y="3470366"/>
            <a:ext cx="2609763" cy="1758834"/>
            <a:chOff x="5508104" y="3347700"/>
            <a:chExt cx="2609763" cy="1758834"/>
          </a:xfrm>
        </p:grpSpPr>
        <p:pic>
          <p:nvPicPr>
            <p:cNvPr id="2062" name="Picture 14" descr="Resultado de imagem para projetos humanitários distrito 4420 image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705319"/>
              <a:ext cx="2609763" cy="140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ixaDeTexto 13"/>
            <p:cNvSpPr txBox="1"/>
            <p:nvPr/>
          </p:nvSpPr>
          <p:spPr>
            <a:xfrm>
              <a:off x="5724128" y="3347700"/>
              <a:ext cx="2191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pt-BR"/>
              </a:defPPr>
              <a:lvl1pPr lvl="0">
                <a:spcBef>
                  <a:spcPct val="20000"/>
                </a:spcBef>
                <a:defRPr sz="2400">
                  <a:solidFill>
                    <a:prstClr val="black"/>
                  </a:solidFill>
                </a:defRPr>
              </a:lvl1pPr>
            </a:lstStyle>
            <a:p>
              <a:r>
                <a:rPr lang="pt-BR" sz="1800" dirty="0" smtClean="0"/>
                <a:t>Prestação de serviços</a:t>
              </a:r>
              <a:endParaRPr lang="pt-BR" sz="180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020273" y="996013"/>
            <a:ext cx="2160239" cy="2288971"/>
            <a:chOff x="7020273" y="851997"/>
            <a:chExt cx="2160239" cy="2288971"/>
          </a:xfrm>
        </p:grpSpPr>
        <p:pic>
          <p:nvPicPr>
            <p:cNvPr id="2066" name="Picture 18" descr="Resultado de imagem para novo associado distrito 4420 image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993" y="1169293"/>
              <a:ext cx="1719263" cy="197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ixaDeTexto 24"/>
            <p:cNvSpPr txBox="1"/>
            <p:nvPr/>
          </p:nvSpPr>
          <p:spPr>
            <a:xfrm>
              <a:off x="7020273" y="851997"/>
              <a:ext cx="21602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lvl="0">
                <a:spcBef>
                  <a:spcPct val="20000"/>
                </a:spcBef>
                <a:defRPr sz="2400">
                  <a:solidFill>
                    <a:prstClr val="black"/>
                  </a:solidFill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pt-BR" sz="1600" dirty="0" smtClean="0"/>
                <a:t>Atrair novos associados</a:t>
              </a:r>
              <a:endParaRPr lang="pt-BR" sz="1600" dirty="0"/>
            </a:p>
          </p:txBody>
        </p:sp>
      </p:grp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4776" y="0"/>
            <a:ext cx="4413207" cy="548680"/>
          </a:xfrm>
        </p:spPr>
        <p:txBody>
          <a:bodyPr anchor="ctr"/>
          <a:lstStyle/>
          <a:p>
            <a:pPr algn="r"/>
            <a:r>
              <a:rPr lang="pt-BR" dirty="0" smtClean="0"/>
              <a:t>EVENTOS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499993" y="-27384"/>
            <a:ext cx="4644007" cy="504056"/>
          </a:xfrm>
        </p:spPr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65516" y="683404"/>
            <a:ext cx="1660010" cy="1751369"/>
            <a:chOff x="65516" y="683404"/>
            <a:chExt cx="1660010" cy="1751369"/>
          </a:xfrm>
        </p:grpSpPr>
        <p:pic>
          <p:nvPicPr>
            <p:cNvPr id="2050" name="Picture 2" descr="Resultado de imagem para seminário fundação rotaria image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6" y="1031125"/>
              <a:ext cx="1660010" cy="140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323528" y="683404"/>
              <a:ext cx="1095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pt-BR" dirty="0" smtClean="0">
                  <a:solidFill>
                    <a:prstClr val="black"/>
                  </a:solidFill>
                </a:rPr>
                <a:t>Educativo</a:t>
              </a:r>
              <a:endParaRPr lang="pt-B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60323" y="4335487"/>
            <a:ext cx="2170044" cy="1685801"/>
            <a:chOff x="-60323" y="4335487"/>
            <a:chExt cx="2170044" cy="1685801"/>
          </a:xfrm>
        </p:grpSpPr>
        <p:pic>
          <p:nvPicPr>
            <p:cNvPr id="2052" name="Picture 4" descr="Resultado de imagem para projeto música para cegos distrito 4420 image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323" y="4684712"/>
              <a:ext cx="2170044" cy="133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395536" y="4335487"/>
              <a:ext cx="1210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pt-BR" dirty="0" smtClean="0">
                  <a:solidFill>
                    <a:prstClr val="black"/>
                  </a:solidFill>
                </a:rPr>
                <a:t>Desportivo</a:t>
              </a:r>
              <a:endParaRPr lang="pt-B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154165" y="1052736"/>
            <a:ext cx="1841771" cy="1728192"/>
            <a:chOff x="2154165" y="1052736"/>
            <a:chExt cx="1841771" cy="1728192"/>
          </a:xfrm>
        </p:grpSpPr>
        <p:pic>
          <p:nvPicPr>
            <p:cNvPr id="2054" name="Picture 6" descr="Resultado de imagem para posse governador distrito 4420 imagen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165" y="1399600"/>
              <a:ext cx="1841771" cy="1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2699792" y="1052736"/>
              <a:ext cx="7264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pt-BR" dirty="0" smtClean="0">
                  <a:solidFill>
                    <a:prstClr val="black"/>
                  </a:solidFill>
                </a:rPr>
                <a:t>Social</a:t>
              </a:r>
              <a:endParaRPr lang="pt-B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619672" y="2852936"/>
            <a:ext cx="2033976" cy="1538055"/>
            <a:chOff x="1800072" y="2987660"/>
            <a:chExt cx="2033976" cy="1538055"/>
          </a:xfrm>
        </p:grpSpPr>
        <p:pic>
          <p:nvPicPr>
            <p:cNvPr id="2056" name="Picture 8" descr="Resultado de imagem para companheirismo distrito 4420 imagen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072" y="3298482"/>
              <a:ext cx="2033976" cy="122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1907704" y="2987660"/>
              <a:ext cx="1787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pt-BR" dirty="0">
                  <a:solidFill>
                    <a:prstClr val="black"/>
                  </a:solidFill>
                </a:rPr>
                <a:t>Companheirismo</a:t>
              </a:r>
              <a:endParaRPr lang="pt-BR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268883" y="5199583"/>
            <a:ext cx="2015136" cy="1580440"/>
            <a:chOff x="2268883" y="5199583"/>
            <a:chExt cx="2015136" cy="1580440"/>
          </a:xfrm>
        </p:grpSpPr>
        <p:pic>
          <p:nvPicPr>
            <p:cNvPr id="2060" name="Picture 12" descr="Resultado de imagem para evento cultural distrito 4420 imagen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883" y="5570941"/>
              <a:ext cx="2015136" cy="1209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2843808" y="5199583"/>
              <a:ext cx="9205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pt-BR" dirty="0">
                  <a:solidFill>
                    <a:prstClr val="black"/>
                  </a:solidFill>
                </a:rPr>
                <a:t>Cultural</a:t>
              </a:r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upo 19"/>
          <p:cNvGrpSpPr/>
          <p:nvPr/>
        </p:nvGrpSpPr>
        <p:grpSpPr>
          <a:xfrm>
            <a:off x="4636550" y="986845"/>
            <a:ext cx="2286001" cy="2226131"/>
            <a:chOff x="4636550" y="828001"/>
            <a:chExt cx="2286001" cy="2226131"/>
          </a:xfrm>
        </p:grpSpPr>
        <p:pic>
          <p:nvPicPr>
            <p:cNvPr id="2064" name="Picture 16" descr="Resultado de imagem para seminários distrito 4420 imagen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550" y="1339631"/>
              <a:ext cx="2286001" cy="17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ixaDeTexto 22"/>
            <p:cNvSpPr txBox="1"/>
            <p:nvPr/>
          </p:nvSpPr>
          <p:spPr>
            <a:xfrm>
              <a:off x="4681547" y="828001"/>
              <a:ext cx="21904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lvl="0" algn="ctr">
                <a:spcBef>
                  <a:spcPts val="0"/>
                </a:spcBef>
                <a:defRPr sz="1600">
                  <a:solidFill>
                    <a:prstClr val="black"/>
                  </a:solidFill>
                </a:defRPr>
              </a:lvl1pPr>
            </a:lstStyle>
            <a:p>
              <a:r>
                <a:rPr lang="pt-BR" dirty="0" smtClean="0"/>
                <a:t>Ampliar</a:t>
              </a:r>
            </a:p>
            <a:p>
              <a:r>
                <a:rPr lang="pt-BR" dirty="0" smtClean="0"/>
                <a:t>conscientização </a:t>
              </a:r>
              <a:r>
                <a:rPr lang="pt-BR" dirty="0"/>
                <a:t>rotária</a:t>
              </a:r>
            </a:p>
          </p:txBody>
        </p:sp>
      </p:grpSp>
      <p:sp>
        <p:nvSpPr>
          <p:cNvPr id="30" name="Seta para a direita 29"/>
          <p:cNvSpPr/>
          <p:nvPr/>
        </p:nvSpPr>
        <p:spPr>
          <a:xfrm>
            <a:off x="4052348" y="2276872"/>
            <a:ext cx="807684" cy="291418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>
            <a:off x="4052348" y="3732316"/>
            <a:ext cx="807684" cy="276133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>
            <a:off x="4008346" y="4884444"/>
            <a:ext cx="807684" cy="276133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4052348" y="6105194"/>
            <a:ext cx="807684" cy="276133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>
            <a:off x="4052348" y="996012"/>
            <a:ext cx="807684" cy="276133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4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218726" y="1484784"/>
            <a:ext cx="7210603" cy="33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dirty="0" smtClean="0"/>
              <a:t>QUE RESULTADO DE EVENTO QUEREMOS OFERECER A ESSE PÚBLICO-ALVO? 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3603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AppData\Local\Microsoft\Windows\INetCache\IE\SFQWSZ3B\Publico_palma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07339"/>
            <a:ext cx="3954502" cy="29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 rot="19509874">
            <a:off x="587030" y="3661608"/>
            <a:ext cx="1853392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SUPRESA!</a:t>
            </a:r>
            <a:endParaRPr lang="pt-BR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 rot="20532414">
            <a:off x="1655075" y="1650867"/>
            <a:ext cx="3054041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ENCANTAMENTO!</a:t>
            </a:r>
            <a:endParaRPr lang="pt-BR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20848291">
            <a:off x="588631" y="5655911"/>
            <a:ext cx="1850186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ALEGRIA!</a:t>
            </a:r>
            <a:endParaRPr lang="pt-BR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2339147">
            <a:off x="6396547" y="1910659"/>
            <a:ext cx="1975221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CORTESIA!</a:t>
            </a:r>
            <a:endParaRPr lang="pt-BR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18606952">
            <a:off x="6360235" y="4633982"/>
            <a:ext cx="2811988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ORGANIZAÇÃO!</a:t>
            </a:r>
            <a:endParaRPr lang="pt-BR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20810447">
            <a:off x="3451359" y="5917522"/>
            <a:ext cx="2701381" cy="5232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CRIATIVIDADE!</a:t>
            </a:r>
            <a:endParaRPr lang="pt-BR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792190" y="116632"/>
            <a:ext cx="5588122" cy="7200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QUERO UM EVENTO DE SUCESSO?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8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2629627"/>
            <a:ext cx="7200800" cy="1107996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PLANEJAMENTO!</a:t>
            </a:r>
            <a:endParaRPr lang="pt-BR" sz="6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760640" cy="864096"/>
          </a:xfrm>
        </p:spPr>
        <p:txBody>
          <a:bodyPr/>
          <a:lstStyle/>
          <a:p>
            <a:pPr algn="just"/>
            <a:r>
              <a:rPr lang="pt-BR" sz="2800" dirty="0" smtClean="0"/>
              <a:t>QUERO UM EVENTO DE SUCESSO...</a:t>
            </a:r>
            <a:endParaRPr lang="pt-BR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0880506"/>
              </p:ext>
            </p:extLst>
          </p:nvPr>
        </p:nvGraphicFramePr>
        <p:xfrm>
          <a:off x="251520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8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1025</Words>
  <Application>Microsoft Office PowerPoint</Application>
  <PresentationFormat>Apresentação na tela (4:3)</PresentationFormat>
  <Paragraphs>245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ESTRATÉGIAS PARA O SUCESSO:</vt:lpstr>
      <vt:lpstr>O QUE É UM EVENTO?</vt:lpstr>
      <vt:lpstr>O QUE É UM EVENTO?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QUERO UM EVENTO DE SUCESSO...</vt:lpstr>
      <vt:lpstr>QUERO UM EVENTO DE SUCESSO...</vt:lpstr>
      <vt:lpstr>SEJA O CENÁRIO...</vt:lpstr>
      <vt:lpstr>ANÁLISE CRÍTICA DO CENÁRIO</vt:lpstr>
      <vt:lpstr>QUERO UM EVENTO DE  SUCESSO...</vt:lpstr>
      <vt:lpstr>CRIANDO OBJETIVOS INTELIGENTES...</vt:lpstr>
      <vt:lpstr>QUERO UM EVENTO DE  SUCESSO...</vt:lpstr>
      <vt:lpstr>CRONOGRAMA</vt:lpstr>
      <vt:lpstr>CONSTRUINDO O CRONOGRAMA</vt:lpstr>
      <vt:lpstr>CHECKLIST</vt:lpstr>
      <vt:lpstr>Apresentação do PowerPoint</vt:lpstr>
      <vt:lpstr>QUERO UM EVENTO DE  SUCESSO...</vt:lpstr>
      <vt:lpstr>Apresentação do PowerPoint</vt:lpstr>
      <vt:lpstr>ENTENDENDO O 5W2H</vt:lpstr>
      <vt:lpstr>CONSTRUINDO 5W2H (4H)</vt:lpstr>
      <vt:lpstr>UTILIZANDO 5W2, 3 ou 4H</vt:lpstr>
      <vt:lpstr>QUERO UM EVENTO DE  SUCESSO...</vt:lpstr>
      <vt:lpstr>O CONCEITO SWOT (FOFA)</vt:lpstr>
      <vt:lpstr>UTILIZANDO O SWOT...</vt:lpstr>
      <vt:lpstr>UTILIZANDO O SWOT...</vt:lpstr>
      <vt:lpstr>UTILIZANDO O SWOT...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Sony</dc:creator>
  <cp:lastModifiedBy>Sony</cp:lastModifiedBy>
  <cp:revision>139</cp:revision>
  <dcterms:created xsi:type="dcterms:W3CDTF">2017-02-08T19:44:47Z</dcterms:created>
  <dcterms:modified xsi:type="dcterms:W3CDTF">2017-03-12T14:00:45Z</dcterms:modified>
</cp:coreProperties>
</file>