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62" r:id="rId3"/>
    <p:sldId id="256" r:id="rId4"/>
    <p:sldId id="258" r:id="rId5"/>
    <p:sldId id="263" r:id="rId6"/>
    <p:sldId id="264" r:id="rId7"/>
    <p:sldId id="265" r:id="rId8"/>
    <p:sldId id="266" r:id="rId9"/>
    <p:sldId id="261" r:id="rId10"/>
    <p:sldId id="260" r:id="rId11"/>
    <p:sldId id="268" r:id="rId12"/>
    <p:sldId id="267" r:id="rId13"/>
    <p:sldId id="269" r:id="rId14"/>
    <p:sldId id="270" r:id="rId15"/>
    <p:sldId id="271" r:id="rId16"/>
    <p:sldId id="273" r:id="rId17"/>
    <p:sldId id="277" r:id="rId18"/>
    <p:sldId id="275" r:id="rId19"/>
    <p:sldId id="272" r:id="rId20"/>
    <p:sldId id="276" r:id="rId21"/>
  </p:sldIdLst>
  <p:sldSz cx="9144000" cy="6858000" type="screen4x3"/>
  <p:notesSz cx="7077075" cy="90281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BE5E-FBF3-4C78-BFC3-16789197ABC4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481B-10DE-4783-895C-4A33BBE6F1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64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3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37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8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61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2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0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5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C777-DA18-4E05-B589-B7E6D526F10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1AA3-AA38-4385-B45B-03C414CC3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17391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647" y="1739111"/>
            <a:ext cx="9155374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pt-BR" sz="12000" b="1" dirty="0">
                <a:solidFill>
                  <a:schemeClr val="tx2"/>
                </a:solidFill>
              </a:rPr>
              <a:t>P</a:t>
            </a:r>
            <a:r>
              <a:rPr lang="pt-BR" sz="12000" b="1" dirty="0" smtClean="0">
                <a:solidFill>
                  <a:schemeClr val="tx2"/>
                </a:solidFill>
              </a:rPr>
              <a:t> </a:t>
            </a:r>
            <a:r>
              <a:rPr lang="pt-BR" sz="12000" b="1" dirty="0">
                <a:solidFill>
                  <a:schemeClr val="tx2"/>
                </a:solidFill>
              </a:rPr>
              <a:t>E T S </a:t>
            </a:r>
            <a:r>
              <a:rPr lang="pt-BR" sz="12000" b="1" dirty="0" smtClean="0">
                <a:solidFill>
                  <a:schemeClr val="tx2"/>
                </a:solidFill>
              </a:rPr>
              <a:t>   2017</a:t>
            </a:r>
            <a:endParaRPr lang="pt-BR" sz="12000" b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412" y="4189899"/>
            <a:ext cx="297521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Governador</a:t>
            </a:r>
          </a:p>
          <a:p>
            <a:r>
              <a:rPr lang="pt-BR" sz="32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Claudio Takata</a:t>
            </a:r>
            <a:endParaRPr lang="pt-BR" sz="32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3088943" cy="27295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3412" y="5650540"/>
            <a:ext cx="297521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Marcos Franco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Presidente  DCFR D4420</a:t>
            </a:r>
            <a:endParaRPr lang="pt-BR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15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24" y="5329518"/>
            <a:ext cx="876300" cy="12063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40424" y="6544819"/>
            <a:ext cx="9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Rodene</a:t>
            </a:r>
            <a:r>
              <a:rPr lang="pt-BR" dirty="0" smtClean="0"/>
              <a:t>i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92660"/>
            <a:ext cx="914399" cy="10800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6865" y="6415524"/>
            <a:ext cx="84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Valéria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19" y="838200"/>
            <a:ext cx="719138" cy="71913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53199" y="1197769"/>
            <a:ext cx="10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Hamilton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041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9826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59826" y="0"/>
            <a:ext cx="2586541" cy="25853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Projeto</a:t>
            </a:r>
          </a:p>
          <a:p>
            <a:r>
              <a:rPr lang="pt-BR" sz="5400" b="1" dirty="0" smtClean="0"/>
              <a:t>Pé no</a:t>
            </a:r>
          </a:p>
          <a:p>
            <a:r>
              <a:rPr lang="pt-BR" sz="5400" b="1" dirty="0" smtClean="0"/>
              <a:t>Barro</a:t>
            </a:r>
            <a:endParaRPr lang="pt-BR" sz="5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59826" y="2577570"/>
            <a:ext cx="2584174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EVENTOS</a:t>
            </a:r>
          </a:p>
          <a:p>
            <a:pPr algn="ctr"/>
            <a:endParaRPr lang="pt-BR" sz="2800" b="1" dirty="0"/>
          </a:p>
          <a:p>
            <a:pPr algn="ctr"/>
            <a:r>
              <a:rPr lang="pt-BR" sz="4400" b="1" dirty="0" smtClean="0"/>
              <a:t>IMAGEM </a:t>
            </a:r>
          </a:p>
          <a:p>
            <a:pPr algn="ctr"/>
            <a:r>
              <a:rPr lang="pt-BR" sz="4400" b="1" dirty="0" smtClean="0"/>
              <a:t>PÚBLICA</a:t>
            </a:r>
            <a:endParaRPr lang="pt-BR"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59827" y="5103674"/>
            <a:ext cx="258417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cs typeface="Estrangelo Edessa" pitchFamily="66" charset="0"/>
              </a:rPr>
              <a:t>CAPTAÇÃO</a:t>
            </a:r>
          </a:p>
          <a:p>
            <a:r>
              <a:rPr lang="pt-BR" sz="3600" b="1" dirty="0" smtClean="0">
                <a:cs typeface="Estrangelo Edessa" pitchFamily="66" charset="0"/>
              </a:rPr>
              <a:t>  DE</a:t>
            </a:r>
            <a:endParaRPr lang="pt-BR" sz="3600" b="1" dirty="0">
              <a:cs typeface="Estrangelo Edessa" pitchFamily="66" charset="0"/>
            </a:endParaRPr>
          </a:p>
          <a:p>
            <a:pPr algn="ctr"/>
            <a:r>
              <a:rPr lang="pt-BR" sz="3600" b="1" dirty="0" smtClean="0">
                <a:cs typeface="Estrangelo Edessa" pitchFamily="66" charset="0"/>
              </a:rPr>
              <a:t>RECURSOS</a:t>
            </a:r>
            <a:endParaRPr lang="pt-BR" sz="3600" b="1" dirty="0">
              <a:cs typeface="Estrangelo Edessa" pitchFamily="66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943600" y="3124200"/>
            <a:ext cx="11430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MÊS 10</a:t>
            </a:r>
            <a:endParaRPr lang="pt-B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7391400" y="5684914"/>
            <a:ext cx="1754967" cy="591845"/>
          </a:xfrm>
          <a:prstGeom prst="ellipse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 / 10%</a:t>
            </a:r>
            <a:endParaRPr lang="pt-BR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1" y="0"/>
            <a:ext cx="5743885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0"/>
            <a:ext cx="3352800" cy="68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7961"/>
            <a:ext cx="4872424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SUBSÍDIOS GLOBAIS</a:t>
            </a:r>
            <a:endParaRPr lang="pt-BR" sz="4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219227" cy="21526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1" y="1185297"/>
            <a:ext cx="5334001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US$ 30 MIL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PARCEIRO INTERNACIONAL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SUSTENTÁVEIS</a:t>
            </a: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MENSURÁVEIS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87" y="5299544"/>
            <a:ext cx="7002623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Assembleia Distrital – 1º Abril</a:t>
            </a:r>
          </a:p>
          <a:p>
            <a:r>
              <a:rPr lang="pt-BR" sz="2400" b="1" dirty="0" smtClean="0"/>
              <a:t>Seminário de Gerenciamento de Subsídios – 24 Junho</a:t>
            </a:r>
          </a:p>
          <a:p>
            <a:r>
              <a:rPr lang="pt-BR" sz="2400" b="1" dirty="0" smtClean="0"/>
              <a:t>Oficina de Projetos – 16 Setembro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34564" y="3733800"/>
            <a:ext cx="172194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Capacitação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13 Maio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2666" y="0"/>
            <a:ext cx="534133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SUBSÍDIOS DISTRITAIS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241946"/>
            <a:ext cx="3312125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Administrados pelos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clubes e Distrito.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Valores menores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6223" y="3200400"/>
            <a:ext cx="3344570" cy="132343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PRESTAÇÃO DE CONTAS</a:t>
            </a:r>
          </a:p>
          <a:p>
            <a:endParaRPr lang="pt-B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 NF após data</a:t>
            </a:r>
          </a:p>
          <a:p>
            <a:r>
              <a:rPr lang="pt-BR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ecebto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do dinheiro.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6223" y="4962435"/>
            <a:ext cx="332834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Propostas até</a:t>
            </a:r>
          </a:p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31 Julho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66" y="1204010"/>
            <a:ext cx="5341334" cy="3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2º Prêmio Excelência em Rotary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1"/>
            <a:ext cx="9144000" cy="38933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667278"/>
            <a:ext cx="370165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Lançamento no Pets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67000" y="5190498"/>
            <a:ext cx="42092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Inscrição até 15 Agosto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63416" y="5713718"/>
            <a:ext cx="398968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Seleção até 31 Agosto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334780"/>
            <a:ext cx="489909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Premiação 13 de Novembro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50" y="1817860"/>
            <a:ext cx="1709645" cy="17711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8" y="1801867"/>
            <a:ext cx="2209800" cy="17723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1" y="3939189"/>
            <a:ext cx="4375514" cy="9799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30018" y="0"/>
            <a:ext cx="678051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 A P T A Ç Ã O   D E   R E C U R S O 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4800" y="914400"/>
            <a:ext cx="8458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Fundo Anual     </a:t>
            </a:r>
            <a:r>
              <a:rPr lang="pt-BR" sz="3600" b="1" dirty="0" smtClean="0">
                <a:solidFill>
                  <a:schemeClr val="bg1"/>
                </a:solidFill>
              </a:rPr>
              <a:t>Fundo Permanente</a:t>
            </a:r>
            <a:r>
              <a:rPr lang="pt-BR" sz="3600" b="1" dirty="0" smtClean="0"/>
              <a:t>    </a:t>
            </a:r>
            <a:r>
              <a:rPr lang="pt-BR" sz="3600" b="1" dirty="0" smtClean="0">
                <a:solidFill>
                  <a:srgbClr val="FF0000"/>
                </a:solidFill>
              </a:rPr>
              <a:t>Pólio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4886140"/>
            <a:ext cx="2514600" cy="15279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79" y="1801867"/>
            <a:ext cx="1847850" cy="175637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81767" y="3956249"/>
            <a:ext cx="2210862" cy="2477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Eventos</a:t>
            </a:r>
          </a:p>
          <a:p>
            <a:endParaRPr lang="pt-B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Consórcio</a:t>
            </a:r>
          </a:p>
          <a:p>
            <a:endParaRPr lang="pt-B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Parcerias</a:t>
            </a:r>
          </a:p>
          <a:p>
            <a:endParaRPr lang="pt-B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EREY</a:t>
            </a:r>
          </a:p>
        </p:txBody>
      </p:sp>
    </p:spTree>
    <p:extLst>
      <p:ext uri="{BB962C8B-B14F-4D97-AF65-F5344CB8AC3E}">
        <p14:creationId xmlns:p14="http://schemas.microsoft.com/office/powerpoint/2010/main" val="3109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9"/>
          <a:stretch/>
        </p:blipFill>
        <p:spPr>
          <a:xfrm>
            <a:off x="-5687" y="4720773"/>
            <a:ext cx="5339687" cy="21326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b="7031"/>
          <a:stretch/>
        </p:blipFill>
        <p:spPr>
          <a:xfrm>
            <a:off x="12433" y="685800"/>
            <a:ext cx="9135025" cy="4114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2" t="60547" r="5671" b="6302"/>
          <a:stretch/>
        </p:blipFill>
        <p:spPr>
          <a:xfrm>
            <a:off x="6242336" y="4794930"/>
            <a:ext cx="2292064" cy="20630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5687" y="-83641"/>
            <a:ext cx="9149686" cy="769441"/>
          </a:xfrm>
          <a:prstGeom prst="rect">
            <a:avLst/>
          </a:prstGeom>
          <a:solidFill>
            <a:srgbClr val="BCA258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nard MT Condensed" pitchFamily="18" charset="0"/>
              </a:rPr>
              <a:t>1957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INSTITUIÇÃO DO RECONHECIMENTO PAUL HARRIS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atin typeface="Ravie" pitchFamily="82" charset="0"/>
              </a:rPr>
              <a:t>S u g e </a:t>
            </a:r>
            <a:r>
              <a:rPr lang="pt-BR" sz="7200" b="1" dirty="0" smtClean="0">
                <a:latin typeface="Ravie" pitchFamily="82" charset="0"/>
              </a:rPr>
              <a:t>s</a:t>
            </a:r>
            <a:r>
              <a:rPr lang="pt-BR" sz="6600" b="1" dirty="0" smtClean="0">
                <a:latin typeface="Ravie" pitchFamily="82" charset="0"/>
              </a:rPr>
              <a:t> t õ e 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197718"/>
            <a:ext cx="9144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Palestra no clube</a:t>
            </a:r>
            <a:endParaRPr lang="pt-BR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76426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FF00"/>
                </a:solidFill>
                <a:latin typeface="Broadway" pitchFamily="82" charset="0"/>
              </a:rPr>
              <a:t>P</a:t>
            </a:r>
            <a:r>
              <a:rPr lang="pt-BR" sz="4300" dirty="0" smtClean="0">
                <a:solidFill>
                  <a:srgbClr val="FFFF00"/>
                </a:solidFill>
                <a:latin typeface="Broadway" pitchFamily="82" charset="0"/>
              </a:rPr>
              <a:t>articipar de 1 Projeto Global</a:t>
            </a:r>
            <a:endParaRPr lang="pt-BR" sz="4300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8198" y="4788425"/>
            <a:ext cx="9162197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FF00"/>
                </a:solidFill>
                <a:latin typeface="MingLiU-ExtB" pitchFamily="18" charset="-120"/>
                <a:ea typeface="MingLiU-ExtB" pitchFamily="18" charset="-120"/>
              </a:rPr>
              <a:t>Realizar </a:t>
            </a:r>
            <a:r>
              <a:rPr lang="pt-BR" sz="6600" b="1" dirty="0" smtClean="0">
                <a:solidFill>
                  <a:srgbClr val="FFFF00"/>
                </a:solidFill>
                <a:latin typeface="MingLiU-ExtB" pitchFamily="18" charset="-120"/>
                <a:ea typeface="MingLiU-ExtB" pitchFamily="18" charset="-120"/>
              </a:rPr>
              <a:t>1</a:t>
            </a:r>
            <a:r>
              <a:rPr lang="pt-BR" sz="6000" b="1" dirty="0" smtClean="0">
                <a:solidFill>
                  <a:srgbClr val="FFFF00"/>
                </a:solidFill>
                <a:latin typeface="MingLiU-ExtB" pitchFamily="18" charset="-120"/>
                <a:ea typeface="MingLiU-ExtB" pitchFamily="18" charset="-120"/>
              </a:rPr>
              <a:t> Evento Pólio</a:t>
            </a:r>
            <a:endParaRPr lang="pt-BR" sz="6000" b="1" dirty="0">
              <a:solidFill>
                <a:srgbClr val="FFFF00"/>
              </a:solidFill>
              <a:latin typeface="MingLiU-ExtB" pitchFamily="18" charset="-120"/>
              <a:ea typeface="MingLiU-ExtB" pitchFamily="18" charset="-12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8197" y="3680429"/>
            <a:ext cx="9188356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atin typeface="Angsana New" pitchFamily="18" charset="-34"/>
                <a:cs typeface="Angsana New" pitchFamily="18" charset="-34"/>
              </a:rPr>
              <a:t>Realizar Evento Captação Recursos</a:t>
            </a:r>
            <a:endParaRPr lang="pt-BR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8197" y="5842337"/>
            <a:ext cx="916219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Rockwell" pitchFamily="18" charset="0"/>
              </a:rPr>
              <a:t>Obter 1 Empresa Cidadã</a:t>
            </a:r>
            <a:endParaRPr lang="pt-BR" sz="60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27" y="2123659"/>
            <a:ext cx="5811379" cy="4760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46769" cy="68841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46768" y="0"/>
            <a:ext cx="4597232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</a:rPr>
              <a:t>BURJ KALIFA</a:t>
            </a:r>
          </a:p>
          <a:p>
            <a:pPr algn="ctr"/>
            <a:r>
              <a:rPr lang="pt-BR" sz="6600" b="1" dirty="0" smtClean="0">
                <a:solidFill>
                  <a:srgbClr val="FFC000"/>
                </a:solidFill>
              </a:rPr>
              <a:t>Dubai</a:t>
            </a:r>
            <a:endParaRPr lang="pt-BR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912"/>
            <a:ext cx="9144000" cy="43104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4184" y="2275"/>
            <a:ext cx="763683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  <a:latin typeface="Rockwell" pitchFamily="18" charset="0"/>
              </a:rPr>
              <a:t>É preciso coragem para </a:t>
            </a:r>
            <a:r>
              <a:rPr lang="pt-BR" sz="3200" b="1" dirty="0">
                <a:solidFill>
                  <a:schemeClr val="accent1"/>
                </a:solidFill>
                <a:latin typeface="Rockwell" pitchFamily="18" charset="0"/>
              </a:rPr>
              <a:t>s</a:t>
            </a:r>
            <a:r>
              <a:rPr lang="pt-BR" sz="3200" b="1" dirty="0" smtClean="0">
                <a:solidFill>
                  <a:schemeClr val="accent1"/>
                </a:solidFill>
                <a:latin typeface="Rockwell" pitchFamily="18" charset="0"/>
              </a:rPr>
              <a:t>er diferente</a:t>
            </a:r>
            <a:endParaRPr lang="pt-BR" sz="3200" b="1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780782"/>
            <a:ext cx="682751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DA3014"/>
                </a:solidFill>
                <a:latin typeface="Rockwell" pitchFamily="18" charset="0"/>
              </a:rPr>
              <a:t>Mas, para FAZER A DIFERENÇA </a:t>
            </a:r>
          </a:p>
          <a:p>
            <a:r>
              <a:rPr lang="pt-BR" sz="3200" b="1" dirty="0" smtClean="0">
                <a:solidFill>
                  <a:srgbClr val="DA3014"/>
                </a:solidFill>
                <a:latin typeface="Rockwell" pitchFamily="18" charset="0"/>
              </a:rPr>
              <a:t>é preciso COMPETÊNCIA.</a:t>
            </a:r>
            <a:endParaRPr lang="pt-BR" sz="3200" b="1" dirty="0">
              <a:solidFill>
                <a:srgbClr val="DA3014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"/>
            <a:ext cx="9143999" cy="5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0"/>
            <a:ext cx="9180575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ulado 7"/>
          <p:cNvSpPr/>
          <p:nvPr/>
        </p:nvSpPr>
        <p:spPr>
          <a:xfrm>
            <a:off x="838200" y="312761"/>
            <a:ext cx="7924800" cy="914400"/>
          </a:xfrm>
          <a:prstGeom prst="wav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latin typeface="Arial Rounded MT Bold" pitchFamily="34" charset="0"/>
              </a:rPr>
              <a:t>1º Navio fretado </a:t>
            </a:r>
            <a:r>
              <a:rPr lang="pt-BR" dirty="0" smtClean="0">
                <a:latin typeface="Arial Rounded MT Bold" pitchFamily="34" charset="0"/>
              </a:rPr>
              <a:t>para Conferência do Rotary no mundo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9" name="Ondulado duplo 8"/>
          <p:cNvSpPr/>
          <p:nvPr/>
        </p:nvSpPr>
        <p:spPr>
          <a:xfrm>
            <a:off x="871182" y="1919785"/>
            <a:ext cx="3167418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 smtClean="0">
                <a:solidFill>
                  <a:srgbClr val="FFFF00"/>
                </a:solidFill>
                <a:latin typeface="Arial Rounded MT Bold" pitchFamily="34" charset="0"/>
              </a:rPr>
              <a:t>1962</a:t>
            </a:r>
            <a:r>
              <a:rPr lang="pt-BR" dirty="0" smtClean="0">
                <a:solidFill>
                  <a:srgbClr val="FFFF00"/>
                </a:solidFill>
                <a:latin typeface="Arial Rounded MT Bold" pitchFamily="34" charset="0"/>
              </a:rPr>
              <a:t> participantes</a:t>
            </a:r>
            <a:endParaRPr lang="pt-BR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0" name="Fluxograma: Fita perfurada 9"/>
          <p:cNvSpPr/>
          <p:nvPr/>
        </p:nvSpPr>
        <p:spPr>
          <a:xfrm>
            <a:off x="838201" y="3429000"/>
            <a:ext cx="4953000" cy="16002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latin typeface="Arial Rounded MT Bold" pitchFamily="34" charset="0"/>
              </a:rPr>
              <a:t>US$274 mil</a:t>
            </a:r>
            <a:r>
              <a:rPr lang="pt-BR" dirty="0" smtClean="0">
                <a:latin typeface="Arial Rounded MT Bold" pitchFamily="34" charset="0"/>
              </a:rPr>
              <a:t> para a Fundação Rotária, distribuídos para todos os clubes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11" name="Estrela de 7 Pontos 10"/>
          <p:cNvSpPr/>
          <p:nvPr/>
        </p:nvSpPr>
        <p:spPr>
          <a:xfrm>
            <a:off x="5426297" y="1429966"/>
            <a:ext cx="3200400" cy="254686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 smtClean="0">
              <a:latin typeface="Arial Rounded MT Bold" pitchFamily="34" charset="0"/>
            </a:endParaRPr>
          </a:p>
          <a:p>
            <a:pPr algn="ctr"/>
            <a:r>
              <a:rPr lang="pt-BR" sz="3600" dirty="0" smtClean="0">
                <a:latin typeface="Arial Rounded MT Bold" pitchFamily="34" charset="0"/>
              </a:rPr>
              <a:t>1º </a:t>
            </a:r>
            <a:endParaRPr lang="pt-BR" sz="2400" dirty="0" smtClean="0">
              <a:latin typeface="Arial Rounded MT Bold" pitchFamily="34" charset="0"/>
            </a:endParaRPr>
          </a:p>
          <a:p>
            <a:pPr algn="ctr"/>
            <a:r>
              <a:rPr lang="pt-BR" sz="2400" dirty="0" smtClean="0">
                <a:latin typeface="Arial Rounded MT Bold" pitchFamily="34" charset="0"/>
              </a:rPr>
              <a:t>Distrito </a:t>
            </a:r>
          </a:p>
          <a:p>
            <a:pPr algn="ctr"/>
            <a:r>
              <a:rPr lang="pt-BR" sz="2400" dirty="0" smtClean="0">
                <a:latin typeface="Arial Rounded MT Bold" pitchFamily="34" charset="0"/>
              </a:rPr>
              <a:t>do </a:t>
            </a:r>
          </a:p>
          <a:p>
            <a:pPr algn="ctr"/>
            <a:r>
              <a:rPr lang="pt-BR" sz="2400" dirty="0" smtClean="0">
                <a:latin typeface="Arial Rounded MT Bold" pitchFamily="34" charset="0"/>
              </a:rPr>
              <a:t>Mundo</a:t>
            </a:r>
          </a:p>
          <a:p>
            <a:pPr algn="ctr"/>
            <a:endParaRPr lang="pt-BR" dirty="0"/>
          </a:p>
        </p:txBody>
      </p:sp>
      <p:sp>
        <p:nvSpPr>
          <p:cNvPr id="14" name="Faixa para cima 13"/>
          <p:cNvSpPr/>
          <p:nvPr/>
        </p:nvSpPr>
        <p:spPr>
          <a:xfrm>
            <a:off x="1447800" y="5410200"/>
            <a:ext cx="6248400" cy="911352"/>
          </a:xfrm>
          <a:prstGeom prst="ribbon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 Rounded MT Bold" pitchFamily="34" charset="0"/>
              </a:rPr>
              <a:t>Top 6</a:t>
            </a:r>
            <a:r>
              <a:rPr lang="pt-BR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pt-BR" dirty="0" smtClean="0">
                <a:latin typeface="Arial Rounded MT Bold" pitchFamily="34" charset="0"/>
              </a:rPr>
              <a:t>Ranking de países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736"/>
            <a:ext cx="9144000" cy="4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223</Words>
  <Application>Microsoft Office PowerPoint</Application>
  <PresentationFormat>Apresentação na tela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acer</cp:lastModifiedBy>
  <cp:revision>34</cp:revision>
  <cp:lastPrinted>2017-03-05T21:45:09Z</cp:lastPrinted>
  <dcterms:created xsi:type="dcterms:W3CDTF">2017-02-06T17:44:58Z</dcterms:created>
  <dcterms:modified xsi:type="dcterms:W3CDTF">2017-03-05T22:08:31Z</dcterms:modified>
</cp:coreProperties>
</file>