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21"/>
  </p:notesMasterIdLst>
  <p:sldIdLst>
    <p:sldId id="316" r:id="rId3"/>
    <p:sldId id="299" r:id="rId4"/>
    <p:sldId id="302" r:id="rId5"/>
    <p:sldId id="306" r:id="rId6"/>
    <p:sldId id="308" r:id="rId7"/>
    <p:sldId id="300" r:id="rId8"/>
    <p:sldId id="314" r:id="rId9"/>
    <p:sldId id="292" r:id="rId10"/>
    <p:sldId id="293" r:id="rId11"/>
    <p:sldId id="289" r:id="rId12"/>
    <p:sldId id="290" r:id="rId13"/>
    <p:sldId id="309" r:id="rId14"/>
    <p:sldId id="315" r:id="rId15"/>
    <p:sldId id="296" r:id="rId16"/>
    <p:sldId id="294" r:id="rId17"/>
    <p:sldId id="291" r:id="rId18"/>
    <p:sldId id="295" r:id="rId19"/>
    <p:sldId id="31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9500"/>
    <a:srgbClr val="CC3300"/>
    <a:srgbClr val="0F2283"/>
    <a:srgbClr val="FFEAA7"/>
    <a:srgbClr val="FFDD71"/>
    <a:srgbClr val="E2AC00"/>
    <a:srgbClr val="4F81BD"/>
    <a:srgbClr val="054C8D"/>
    <a:srgbClr val="094BB0"/>
    <a:srgbClr val="005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06" autoAdjust="0"/>
    <p:restoredTop sz="96975" autoAdjust="0"/>
  </p:normalViewPr>
  <p:slideViewPr>
    <p:cSldViewPr>
      <p:cViewPr varScale="1">
        <p:scale>
          <a:sx n="70" d="100"/>
          <a:sy n="70" d="100"/>
        </p:scale>
        <p:origin x="1524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5166"/>
    </p:cViewPr>
  </p:sorterViewPr>
  <p:notesViewPr>
    <p:cSldViewPr>
      <p:cViewPr varScale="1">
        <p:scale>
          <a:sx n="87" d="100"/>
          <a:sy n="87" d="100"/>
        </p:scale>
        <p:origin x="-190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Igor\Desktop\ABTRF%202013-2014%20Mes%20a%20Mes%20-%20GR&#193;FICOS%20-%20APRESENTA&#199;&#194;O%20AGO-%202014%20-%20RV03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TOTAIS MENSAIS DE CONTRIBUIÇÃO</c:v>
          </c:tx>
          <c:spPr>
            <a:solidFill>
              <a:srgbClr val="1F497D"/>
            </a:solidFill>
          </c:spPr>
          <c:invertIfNegative val="0"/>
          <c:dPt>
            <c:idx val="0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'Mes a Mes'!$L$2:$W$2</c:f>
              <c:numCache>
                <c:formatCode>mmm\-yy</c:formatCode>
                <c:ptCount val="12"/>
                <c:pt idx="0">
                  <c:v>41456</c:v>
                </c:pt>
                <c:pt idx="1">
                  <c:v>41487</c:v>
                </c:pt>
                <c:pt idx="2">
                  <c:v>41518</c:v>
                </c:pt>
                <c:pt idx="3">
                  <c:v>41548</c:v>
                </c:pt>
                <c:pt idx="4">
                  <c:v>41579</c:v>
                </c:pt>
                <c:pt idx="5">
                  <c:v>41609</c:v>
                </c:pt>
                <c:pt idx="6">
                  <c:v>41640</c:v>
                </c:pt>
                <c:pt idx="7">
                  <c:v>41671</c:v>
                </c:pt>
                <c:pt idx="8">
                  <c:v>41699</c:v>
                </c:pt>
                <c:pt idx="9">
                  <c:v>41730</c:v>
                </c:pt>
                <c:pt idx="10">
                  <c:v>41760</c:v>
                </c:pt>
                <c:pt idx="11">
                  <c:v>41791</c:v>
                </c:pt>
              </c:numCache>
            </c:numRef>
          </c:cat>
          <c:val>
            <c:numRef>
              <c:f>'Mes a Mes'!$L$46:$W$46</c:f>
              <c:numCache>
                <c:formatCode>#,##0.00_ ;[Red]\-#,##0.00\ </c:formatCode>
                <c:ptCount val="12"/>
                <c:pt idx="0">
                  <c:v>51185.37</c:v>
                </c:pt>
                <c:pt idx="1">
                  <c:v>64502.530000000108</c:v>
                </c:pt>
                <c:pt idx="2">
                  <c:v>63078.885200000106</c:v>
                </c:pt>
                <c:pt idx="3">
                  <c:v>62736.077100000257</c:v>
                </c:pt>
                <c:pt idx="4">
                  <c:v>64718.124600000592</c:v>
                </c:pt>
                <c:pt idx="5">
                  <c:v>73602.344500000472</c:v>
                </c:pt>
                <c:pt idx="6">
                  <c:v>57947.396900000167</c:v>
                </c:pt>
                <c:pt idx="7">
                  <c:v>53779.804500000726</c:v>
                </c:pt>
                <c:pt idx="8">
                  <c:v>72096.80000000057</c:v>
                </c:pt>
                <c:pt idx="9">
                  <c:v>71807.000000000582</c:v>
                </c:pt>
                <c:pt idx="10">
                  <c:v>97016.680000000168</c:v>
                </c:pt>
                <c:pt idx="11">
                  <c:v>102823.95570000052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19314752"/>
        <c:axId val="164027280"/>
        <c:axId val="0"/>
      </c:bar3DChart>
      <c:dateAx>
        <c:axId val="11931475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crossAx val="164027280"/>
        <c:crosses val="autoZero"/>
        <c:auto val="1"/>
        <c:lblOffset val="100"/>
        <c:baseTimeUnit val="months"/>
      </c:dateAx>
      <c:valAx>
        <c:axId val="164027280"/>
        <c:scaling>
          <c:orientation val="minMax"/>
          <c:min val="40000"/>
        </c:scaling>
        <c:delete val="0"/>
        <c:axPos val="l"/>
        <c:numFmt formatCode="#,##0.00_ ;[Red]\-#,##0.00\ 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2"/>
                </a:solidFill>
              </a:defRPr>
            </a:pPr>
            <a:endParaRPr lang="pt-BR"/>
          </a:p>
        </c:txPr>
        <c:crossAx val="119314752"/>
        <c:crosses val="autoZero"/>
        <c:crossBetween val="between"/>
        <c:majorUnit val="10000"/>
        <c:dispUnits>
          <c:builtInUnit val="thousands"/>
          <c:dispUnitsLbl>
            <c:layout/>
            <c:tx>
              <c:rich>
                <a:bodyPr/>
                <a:lstStyle/>
                <a:p>
                  <a:pPr>
                    <a:defRPr/>
                  </a:pPr>
                  <a:r>
                    <a:rPr lang="pt-BR"/>
                    <a:t> </a:t>
                  </a:r>
                </a:p>
              </c:rich>
            </c:tx>
          </c:dispUnitsLbl>
        </c:dispUnits>
      </c:valAx>
      <c:spPr>
        <a:solidFill>
          <a:srgbClr val="FFFF00"/>
        </a:solidFill>
      </c:spPr>
    </c:plotArea>
    <c:plotVisOnly val="1"/>
    <c:dispBlanksAs val="gap"/>
    <c:showDLblsOverMax val="0"/>
  </c:chart>
  <c:spPr>
    <a:solidFill>
      <a:srgbClr val="FFFF00"/>
    </a:solidFill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20494313210848"/>
          <c:y val="4.9150598620617741E-2"/>
          <c:w val="0.87862839020122485"/>
          <c:h val="0.825519082534840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Plan1!$A$2:$A$3</c:f>
              <c:strCache>
                <c:ptCount val="2"/>
                <c:pt idx="0">
                  <c:v>QUADRIMESTRE 13-14</c:v>
                </c:pt>
                <c:pt idx="1">
                  <c:v>QUADRIMESTRE 14-15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57</c:v>
                </c:pt>
                <c:pt idx="1">
                  <c:v>31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TRIMESTRE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Plan1!$A$2:$A$3</c:f>
              <c:strCache>
                <c:ptCount val="2"/>
                <c:pt idx="0">
                  <c:v>QUADRIMESTRE 13-14</c:v>
                </c:pt>
                <c:pt idx="1">
                  <c:v>QUADRIMESTRE 14-15</c:v>
                </c:pt>
              </c:strCache>
            </c:strRef>
          </c:cat>
          <c:val>
            <c:numRef>
              <c:f>Plan1!$C$2:$C$3</c:f>
              <c:numCache>
                <c:formatCode>General</c:formatCode>
                <c:ptCount val="2"/>
                <c:pt idx="0">
                  <c:v>31</c:v>
                </c:pt>
                <c:pt idx="1">
                  <c:v>36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Plan1!$A$2:$A$3</c:f>
              <c:strCache>
                <c:ptCount val="2"/>
                <c:pt idx="0">
                  <c:v>QUADRIMESTRE 13-14</c:v>
                </c:pt>
                <c:pt idx="1">
                  <c:v>QUADRIMESTRE 14-15</c:v>
                </c:pt>
              </c:strCache>
            </c:strRef>
          </c:cat>
          <c:val>
            <c:numRef>
              <c:f>Plan1!$D$2:$D$3</c:f>
              <c:numCache>
                <c:formatCode>General</c:formatCode>
                <c:ptCount val="2"/>
                <c:pt idx="0">
                  <c:v>18</c:v>
                </c:pt>
                <c:pt idx="1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70326416"/>
        <c:axId val="170326976"/>
      </c:barChart>
      <c:catAx>
        <c:axId val="17032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0326976"/>
        <c:crossesAt val="0"/>
        <c:auto val="1"/>
        <c:lblAlgn val="ctr"/>
        <c:lblOffset val="100"/>
        <c:noMultiLvlLbl val="0"/>
      </c:catAx>
      <c:valAx>
        <c:axId val="17032697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0326416"/>
        <c:crosses val="autoZero"/>
        <c:crossBetween val="between"/>
        <c:majorUnit val="10"/>
        <c:minorUnit val="5"/>
      </c:valAx>
      <c:spPr>
        <a:solidFill>
          <a:srgbClr val="FFFF00"/>
        </a:solidFill>
        <a:ln>
          <a:noFill/>
        </a:ln>
        <a:effectLst/>
        <a:scene3d>
          <a:camera prst="orthographicFront"/>
          <a:lightRig rig="threePt" dir="t"/>
        </a:scene3d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0.18834</cdr:x>
      <cdr:y>0.40827</cdr:y>
    </cdr:from>
    <cdr:to>
      <cdr:x>0.56614</cdr:x>
      <cdr:y>0.67266</cdr:y>
    </cdr:to>
    <cdr:sp macro="" textlink="">
      <cdr:nvSpPr>
        <cdr:cNvPr id="4" name="Elipse 3"/>
        <cdr:cNvSpPr/>
      </cdr:nvSpPr>
      <cdr:spPr>
        <a:xfrm xmlns:a="http://schemas.openxmlformats.org/drawingml/2006/main">
          <a:off x="1818408" y="2457017"/>
          <a:ext cx="3647643" cy="159110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pt-BR" sz="2000" b="1">
            <a:solidFill>
              <a:schemeClr val="tx2"/>
            </a:solidFill>
            <a:latin typeface="Arial Narrow" panose="020B0606020202030204" pitchFamily="34" charset="0"/>
          </a:endParaRPr>
        </a:p>
        <a:p xmlns:a="http://schemas.openxmlformats.org/drawingml/2006/main">
          <a:pPr algn="ctr"/>
          <a:r>
            <a:rPr lang="pt-BR" sz="2000" b="1">
              <a:solidFill>
                <a:schemeClr val="tx2"/>
              </a:solidFill>
              <a:latin typeface="Arial Narrow" panose="020B0606020202030204" pitchFamily="34" charset="0"/>
            </a:rPr>
            <a:t>B</a:t>
          </a:r>
        </a:p>
      </cdr:txBody>
    </cdr:sp>
  </cdr:relSizeAnchor>
  <cdr:relSizeAnchor xmlns:cdr="http://schemas.openxmlformats.org/drawingml/2006/chartDrawing">
    <cdr:from>
      <cdr:x>0.69039</cdr:x>
      <cdr:y>0.4117</cdr:y>
    </cdr:from>
    <cdr:to>
      <cdr:x>0.83551</cdr:x>
      <cdr:y>0.56295</cdr:y>
    </cdr:to>
    <cdr:sp macro="" textlink="">
      <cdr:nvSpPr>
        <cdr:cNvPr id="5" name="Elipse 4"/>
        <cdr:cNvSpPr/>
      </cdr:nvSpPr>
      <cdr:spPr>
        <a:xfrm xmlns:a="http://schemas.openxmlformats.org/drawingml/2006/main">
          <a:off x="6665614" y="2477658"/>
          <a:ext cx="1401117" cy="91021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pt-BR" sz="2000" b="1">
              <a:solidFill>
                <a:schemeClr val="tx2"/>
              </a:solidFill>
              <a:latin typeface="Arial Narrow" panose="020B0606020202030204" pitchFamily="34" charset="0"/>
            </a:rPr>
            <a:t>B</a:t>
          </a:r>
        </a:p>
      </cdr:txBody>
    </cdr:sp>
  </cdr:relSizeAnchor>
  <cdr:relSizeAnchor xmlns:cdr="http://schemas.openxmlformats.org/drawingml/2006/chartDrawing">
    <cdr:from>
      <cdr:x>0.80935</cdr:x>
      <cdr:y>0.07749</cdr:y>
    </cdr:from>
    <cdr:to>
      <cdr:x>0.98849</cdr:x>
      <cdr:y>0.25781</cdr:y>
    </cdr:to>
    <cdr:sp macro="" textlink="">
      <cdr:nvSpPr>
        <cdr:cNvPr id="6" name="Elipse 5"/>
        <cdr:cNvSpPr/>
      </cdr:nvSpPr>
      <cdr:spPr>
        <a:xfrm xmlns:a="http://schemas.openxmlformats.org/drawingml/2006/main">
          <a:off x="7814134" y="466351"/>
          <a:ext cx="1729577" cy="108517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pt-BR" sz="2000" b="1">
              <a:solidFill>
                <a:schemeClr val="tx2"/>
              </a:solidFill>
              <a:latin typeface="Arial Narrow" panose="020B0606020202030204" pitchFamily="34" charset="0"/>
            </a:rPr>
            <a:t>D</a:t>
          </a:r>
        </a:p>
      </cdr:txBody>
    </cdr:sp>
  </cdr:relSizeAnchor>
  <cdr:relSizeAnchor xmlns:cdr="http://schemas.openxmlformats.org/drawingml/2006/chartDrawing">
    <cdr:from>
      <cdr:x>0.12611</cdr:x>
      <cdr:y>0.56897</cdr:y>
    </cdr:from>
    <cdr:to>
      <cdr:x>0.20207</cdr:x>
      <cdr:y>0.74748</cdr:y>
    </cdr:to>
    <cdr:sp macro="" textlink="">
      <cdr:nvSpPr>
        <cdr:cNvPr id="8" name="Elipse 7"/>
        <cdr:cNvSpPr/>
      </cdr:nvSpPr>
      <cdr:spPr>
        <a:xfrm xmlns:a="http://schemas.openxmlformats.org/drawingml/2006/main">
          <a:off x="1217562" y="3424111"/>
          <a:ext cx="733385" cy="107428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pt-BR" sz="2000" b="1">
              <a:solidFill>
                <a:schemeClr val="tx2"/>
              </a:solidFill>
              <a:latin typeface="Arial Narrow" panose="020B0606020202030204" pitchFamily="34" charset="0"/>
            </a:rPr>
            <a:t>A</a:t>
          </a:r>
        </a:p>
      </cdr:txBody>
    </cdr:sp>
  </cdr:relSizeAnchor>
  <cdr:relSizeAnchor xmlns:cdr="http://schemas.openxmlformats.org/drawingml/2006/chartDrawing">
    <cdr:from>
      <cdr:x>0.54987</cdr:x>
      <cdr:y>0.62299</cdr:y>
    </cdr:from>
    <cdr:to>
      <cdr:x>0.6984</cdr:x>
      <cdr:y>0.76143</cdr:y>
    </cdr:to>
    <cdr:sp macro="" textlink="">
      <cdr:nvSpPr>
        <cdr:cNvPr id="9" name="Elipse 8"/>
        <cdr:cNvSpPr/>
      </cdr:nvSpPr>
      <cdr:spPr>
        <a:xfrm xmlns:a="http://schemas.openxmlformats.org/drawingml/2006/main">
          <a:off x="5308943" y="3749213"/>
          <a:ext cx="1434040" cy="83314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pt-BR" sz="2000" b="1">
              <a:solidFill>
                <a:schemeClr val="tx2"/>
              </a:solidFill>
              <a:latin typeface="Arial Narrow" panose="020B0606020202030204" pitchFamily="34" charset="0"/>
            </a:rPr>
            <a:t>C</a:t>
          </a:r>
        </a:p>
      </cdr:txBody>
    </cdr:sp>
  </cdr:relSizeAnchor>
  <cdr:relSizeAnchor xmlns:cdr="http://schemas.openxmlformats.org/drawingml/2006/chartDrawing">
    <cdr:from>
      <cdr:x>0.13542</cdr:x>
      <cdr:y>0.1732</cdr:y>
    </cdr:from>
    <cdr:to>
      <cdr:x>0.43386</cdr:x>
      <cdr:y>0.38669</cdr:y>
    </cdr:to>
    <cdr:sp macro="" textlink="">
      <cdr:nvSpPr>
        <cdr:cNvPr id="10" name="Retângulo 9"/>
        <cdr:cNvSpPr/>
      </cdr:nvSpPr>
      <cdr:spPr>
        <a:xfrm xmlns:a="http://schemas.openxmlformats.org/drawingml/2006/main">
          <a:off x="1307447" y="1042330"/>
          <a:ext cx="2881390" cy="1284801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pt-BR" sz="2000" b="1">
              <a:solidFill>
                <a:schemeClr val="tx2"/>
              </a:solidFill>
              <a:latin typeface="Arial Narrow" panose="020B0606020202030204" pitchFamily="34" charset="0"/>
            </a:rPr>
            <a:t>A</a:t>
          </a:r>
          <a:r>
            <a:rPr lang="pt-BR" sz="2000" b="1" baseline="0">
              <a:solidFill>
                <a:schemeClr val="tx2"/>
              </a:solidFill>
              <a:latin typeface="Arial Narrow" panose="020B0606020202030204" pitchFamily="34" charset="0"/>
            </a:rPr>
            <a:t> = TROCA DE GOVERNO</a:t>
          </a:r>
        </a:p>
        <a:p xmlns:a="http://schemas.openxmlformats.org/drawingml/2006/main">
          <a:r>
            <a:rPr lang="pt-BR" sz="2000" b="1" baseline="0">
              <a:solidFill>
                <a:schemeClr val="tx2"/>
              </a:solidFill>
              <a:latin typeface="Arial Narrow" panose="020B0606020202030204" pitchFamily="34" charset="0"/>
            </a:rPr>
            <a:t>B = ANO NORMAL</a:t>
          </a:r>
        </a:p>
        <a:p xmlns:a="http://schemas.openxmlformats.org/drawingml/2006/main">
          <a:r>
            <a:rPr lang="pt-BR" sz="2000" b="1" baseline="0">
              <a:solidFill>
                <a:schemeClr val="tx2"/>
              </a:solidFill>
              <a:latin typeface="Arial Narrow" panose="020B0606020202030204" pitchFamily="34" charset="0"/>
            </a:rPr>
            <a:t>C = PERÍODO DE FÉRIAS</a:t>
          </a:r>
        </a:p>
        <a:p xmlns:a="http://schemas.openxmlformats.org/drawingml/2006/main">
          <a:r>
            <a:rPr lang="pt-BR" sz="2000" b="1" baseline="0">
              <a:solidFill>
                <a:schemeClr val="tx2"/>
              </a:solidFill>
              <a:latin typeface="Arial Narrow" panose="020B0606020202030204" pitchFamily="34" charset="0"/>
            </a:rPr>
            <a:t>D = ESFORÇO FINAL</a:t>
          </a:r>
          <a:endParaRPr lang="pt-BR" sz="2000" b="1">
            <a:solidFill>
              <a:schemeClr val="tx2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0.41704</cdr:x>
      <cdr:y>0.10072</cdr:y>
    </cdr:from>
    <cdr:to>
      <cdr:x>0.51175</cdr:x>
      <cdr:y>0.25266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4026477" y="6061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  <cdr:relSizeAnchor xmlns:cdr="http://schemas.openxmlformats.org/drawingml/2006/chartDrawing">
    <cdr:from>
      <cdr:x>0.33296</cdr:x>
      <cdr:y>0.02158</cdr:y>
    </cdr:from>
    <cdr:to>
      <cdr:x>0.6648</cdr:x>
      <cdr:y>0.17352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3214686" y="129885"/>
          <a:ext cx="3203863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5400" b="1" dirty="0">
              <a:solidFill>
                <a:schemeClr val="tx2"/>
              </a:solidFill>
            </a:rPr>
            <a:t>ABTRF</a:t>
          </a:r>
          <a:r>
            <a:rPr lang="pt-BR" sz="5400" b="1" baseline="0" dirty="0">
              <a:solidFill>
                <a:schemeClr val="tx2"/>
              </a:solidFill>
            </a:rPr>
            <a:t> - 2013</a:t>
          </a:r>
          <a:endParaRPr lang="pt-BR" sz="1600" b="1" dirty="0">
            <a:solidFill>
              <a:schemeClr val="tx2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0.28333</cdr:x>
      <cdr:y>0.77183</cdr:y>
    </cdr:from>
    <cdr:to>
      <cdr:x>0.36667</cdr:x>
      <cdr:y>0.83603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590800" y="4382069"/>
          <a:ext cx="762000" cy="3644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0.3</cdr:x>
      <cdr:y>0.79868</cdr:y>
    </cdr:from>
    <cdr:to>
      <cdr:x>0.4</cdr:x>
      <cdr:y>0.95974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2743200" y="453446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74D94-A6B5-4A23-834C-1C4FD8EB31FD}" type="datetimeFigureOut">
              <a:rPr lang="en-US" smtClean="0"/>
              <a:t>11/27/2014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C01E1-EAB9-4C84-9590-7679F3F3C87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439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 dirty="0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29057" indent="-280406" defTabSz="91287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21626" indent="-224325" defTabSz="91287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570276" indent="-224325" defTabSz="91287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18927" indent="-224325" defTabSz="91287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E3950D0A-F0D2-47E5-9EF2-AD4C8414B48F}" type="slidenum">
              <a:rPr lang="en-US" sz="1200"/>
              <a:pPr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13499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 dirty="0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29057" indent="-280406" defTabSz="91287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21626" indent="-224325" defTabSz="91287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570276" indent="-224325" defTabSz="91287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18927" indent="-224325" defTabSz="91287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E3950D0A-F0D2-47E5-9EF2-AD4C8414B48F}" type="slidenum">
              <a:rPr lang="en-US" sz="1200"/>
              <a:pPr/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83767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 dirty="0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29057" indent="-280406" defTabSz="91287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21626" indent="-224325" defTabSz="91287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570276" indent="-224325" defTabSz="91287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18927" indent="-224325" defTabSz="91287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E3950D0A-F0D2-47E5-9EF2-AD4C8414B48F}" type="slidenum">
              <a:rPr lang="en-US" sz="1200"/>
              <a:pPr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47012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Foto:</a:t>
            </a:r>
            <a:r>
              <a:rPr lang="pt-BR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Projeto 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Aguapé do D.4670  - preservação do rio Gravataí e seus mananciais através de ações em módulos de mutirão de limpeza, plantio de árvores para recomposição da mata ciliar, conscientização da população ribeirinhas dos seus mananciais e policiamento, nas cidades de Alvorada, Cachoeirinha e Gravataí (RS). Aqui, módulo de educação realiza atividade especial com crianças em Gravataí.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29057" indent="-280406" defTabSz="91287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21626" indent="-224325" defTabSz="91287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570276" indent="-224325" defTabSz="91287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18927" indent="-224325" defTabSz="91287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E3950D0A-F0D2-47E5-9EF2-AD4C8414B48F}" type="slidenum">
              <a:rPr lang="en-US" sz="1200"/>
              <a:pPr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65332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C01E1-EAB9-4C84-9590-7679F3F3C87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097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 dirty="0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29057" indent="-280406" defTabSz="91287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21626" indent="-224325" defTabSz="91287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570276" indent="-224325" defTabSz="91287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18927" indent="-224325" defTabSz="91287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E3950D0A-F0D2-47E5-9EF2-AD4C8414B48F}" type="slidenum">
              <a:rPr lang="en-US" sz="1200"/>
              <a:pPr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92147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 dirty="0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29057" indent="-280406" defTabSz="91287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21626" indent="-224325" defTabSz="91287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570276" indent="-224325" defTabSz="91287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18927" indent="-224325" defTabSz="91287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E3950D0A-F0D2-47E5-9EF2-AD4C8414B48F}" type="slidenum">
              <a:rPr lang="en-US" sz="1200"/>
              <a:pPr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03974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 dirty="0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29057" indent="-280406" defTabSz="91287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21626" indent="-224325" defTabSz="91287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570276" indent="-224325" defTabSz="91287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18927" indent="-224325" defTabSz="91287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E3950D0A-F0D2-47E5-9EF2-AD4C8414B48F}" type="slidenum">
              <a:rPr lang="en-US" sz="1200"/>
              <a:pPr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3767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 dirty="0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29057" indent="-280406" defTabSz="91287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21626" indent="-224325" defTabSz="91287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570276" indent="-224325" defTabSz="91287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18927" indent="-224325" defTabSz="91287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E3950D0A-F0D2-47E5-9EF2-AD4C8414B48F}" type="slidenum">
              <a:rPr lang="en-US" sz="1200"/>
              <a:pPr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78849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err="1" smtClean="0">
                <a:latin typeface="Arial" pitchFamily="34" charset="0"/>
                <a:ea typeface="ヒラギノ角ゴ Pro W3" pitchFamily="-84" charset="-128"/>
              </a:rPr>
              <a:t>Foto</a:t>
            </a:r>
            <a:r>
              <a:rPr lang="en-US" b="1" dirty="0" smtClean="0">
                <a:latin typeface="Arial" pitchFamily="34" charset="0"/>
                <a:ea typeface="ヒラギノ角ゴ Pro W3" pitchFamily="-84" charset="-128"/>
              </a:rPr>
              <a:t>: </a:t>
            </a:r>
            <a:r>
              <a:rPr lang="en-US" b="0" dirty="0" smtClean="0">
                <a:latin typeface="Arial" pitchFamily="34" charset="0"/>
                <a:ea typeface="ヒラギノ角ゴ Pro W3" pitchFamily="-84" charset="-128"/>
              </a:rPr>
              <a:t>Projeto do</a:t>
            </a:r>
            <a:r>
              <a:rPr lang="en-US" b="0" baseline="0" dirty="0" smtClean="0">
                <a:latin typeface="Arial" pitchFamily="34" charset="0"/>
                <a:ea typeface="ヒラギノ角ゴ Pro W3" pitchFamily="-84" charset="-128"/>
              </a:rPr>
              <a:t> D.4420 - 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Hospital São Francisco de Assis foi o destino dos fundos de um Subsídio Global que ajudou a dobrar a capacidade da Unidade de Terapia Intensiva e o número de incubadoras,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 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Jacareí (SP).</a:t>
            </a:r>
          </a:p>
          <a:p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="0" dirty="0" smtClean="0">
              <a:solidFill>
                <a:srgbClr val="FF0000"/>
              </a:solidFill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29057" indent="-280406" defTabSz="91287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21626" indent="-224325" defTabSz="91287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570276" indent="-224325" defTabSz="91287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18927" indent="-224325" defTabSz="91287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E3950D0A-F0D2-47E5-9EF2-AD4C8414B48F}" type="slidenum">
              <a:rPr lang="en-US" sz="1200"/>
              <a:pPr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07401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 dirty="0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29057" indent="-280406" defTabSz="91287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21626" indent="-224325" defTabSz="91287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570276" indent="-224325" defTabSz="91287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18927" indent="-224325" defTabSz="91287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E3950D0A-F0D2-47E5-9EF2-AD4C8414B48F}" type="slidenum">
              <a:rPr lang="en-US" sz="1200"/>
              <a:pPr/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45881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 dirty="0" smtClean="0">
              <a:latin typeface="Arial" pitchFamily="34" charset="0"/>
              <a:ea typeface="ヒラギノ角ゴ Pro W3" pitchFamily="-8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29057" indent="-280406" defTabSz="91287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21626" indent="-224325" defTabSz="91287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570276" indent="-224325" defTabSz="91287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18927" indent="-224325" defTabSz="91287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E3950D0A-F0D2-47E5-9EF2-AD4C8414B48F}" type="slidenum">
              <a:rPr lang="en-US" sz="1200"/>
              <a:pPr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07620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Foto:</a:t>
            </a:r>
            <a:r>
              <a:rPr lang="pt-B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Projeto do </a:t>
            </a:r>
            <a:r>
              <a:rPr lang="pt-B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D.4490 - c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onstrução de poços chafarizes nas comunidades rurais e localidades com muita carência de água, em </a:t>
            </a:r>
            <a:r>
              <a:rPr lang="pt-B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Floriano (PI).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29057" indent="-280406" defTabSz="91287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21626" indent="-224325" defTabSz="91287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570276" indent="-224325" defTabSz="91287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18927" indent="-224325" defTabSz="912879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46757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16227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36487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13528" indent="-224325" defTabSz="912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E3950D0A-F0D2-47E5-9EF2-AD4C8414B48F}" type="slidenum">
              <a:rPr lang="en-US" sz="1200"/>
              <a:pPr/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6044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8BCF-406A-4B26-A193-DD692DA7BE9E}" type="datetimeFigureOut">
              <a:rPr lang="en-US" smtClean="0"/>
              <a:t>11/27/2014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FFFB-83D5-4A02-AECE-6D1E5059035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539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8BCF-406A-4B26-A193-DD692DA7BE9E}" type="datetimeFigureOut">
              <a:rPr lang="en-US" smtClean="0"/>
              <a:t>11/27/2014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FFFB-83D5-4A02-AECE-6D1E5059035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672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8BCF-406A-4B26-A193-DD692DA7BE9E}" type="datetimeFigureOut">
              <a:rPr lang="en-US" smtClean="0"/>
              <a:t>11/27/2014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FFFB-83D5-4A02-AECE-6D1E5059035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401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253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9F4B20-39FE-3642-BB66-A3BBD26AD889}" type="datetimeFigureOut">
              <a:rPr kumimoji="1" lang="en-US" sz="24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11/27/2014</a:t>
            </a:fld>
            <a:endParaRPr kumimoji="1" lang="en-US" sz="24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24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925CBC-5D63-4841-856B-2ED1B4A34DEC}" type="slidenum">
              <a:rPr kumimoji="1" lang="en-US" sz="240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kumimoji="1" lang="en-US" sz="24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957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Placeholder 1"/>
          <p:cNvSpPr txBox="1">
            <a:spLocks/>
          </p:cNvSpPr>
          <p:nvPr userDrawn="1"/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0" i="0" kern="1200">
                <a:solidFill>
                  <a:srgbClr val="16316B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fontAlgn="base">
              <a:spcAft>
                <a:spcPct val="0"/>
              </a:spcAft>
            </a:pPr>
            <a:r>
              <a:rPr kumimoji="1" lang="en-US" dirty="0" smtClean="0"/>
              <a:t>CLICK TO EDIT MASTER TITLE STYLE</a:t>
            </a:r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1601119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273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900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593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039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8BCF-406A-4B26-A193-DD692DA7BE9E}" type="datetimeFigureOut">
              <a:rPr lang="en-US" smtClean="0"/>
              <a:t>11/27/2014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FFFB-83D5-4A02-AECE-6D1E5059035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933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8BCF-406A-4B26-A193-DD692DA7BE9E}" type="datetimeFigureOut">
              <a:rPr lang="en-US" smtClean="0"/>
              <a:t>11/27/2014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FFFB-83D5-4A02-AECE-6D1E5059035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610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8BCF-406A-4B26-A193-DD692DA7BE9E}" type="datetimeFigureOut">
              <a:rPr lang="en-US" smtClean="0"/>
              <a:t>11/27/2014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FFFB-83D5-4A02-AECE-6D1E5059035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524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8BCF-406A-4B26-A193-DD692DA7BE9E}" type="datetimeFigureOut">
              <a:rPr lang="en-US" smtClean="0"/>
              <a:t>11/27/2014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FFFB-83D5-4A02-AECE-6D1E5059035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41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8BCF-406A-4B26-A193-DD692DA7BE9E}" type="datetimeFigureOut">
              <a:rPr lang="en-US" smtClean="0"/>
              <a:t>11/27/2014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FFFB-83D5-4A02-AECE-6D1E5059035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875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8BCF-406A-4B26-A193-DD692DA7BE9E}" type="datetimeFigureOut">
              <a:rPr lang="en-US" smtClean="0"/>
              <a:t>11/27/2014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FFFB-83D5-4A02-AECE-6D1E5059035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24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8BCF-406A-4B26-A193-DD692DA7BE9E}" type="datetimeFigureOut">
              <a:rPr lang="en-US" smtClean="0"/>
              <a:t>11/27/2014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FFFB-83D5-4A02-AECE-6D1E5059035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677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8BCF-406A-4B26-A193-DD692DA7BE9E}" type="datetimeFigureOut">
              <a:rPr lang="en-US" smtClean="0"/>
              <a:t>11/27/2014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FFFB-83D5-4A02-AECE-6D1E5059035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67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D8BCF-406A-4B26-A193-DD692DA7BE9E}" type="datetimeFigureOut">
              <a:rPr lang="en-US" smtClean="0"/>
              <a:t>11/27/2014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7FFFB-83D5-4A02-AECE-6D1E5059035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29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14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001000" y="0"/>
            <a:ext cx="685800" cy="762000"/>
          </a:xfrm>
          <a:prstGeom prst="rect">
            <a:avLst/>
          </a:prstGeom>
          <a:solidFill>
            <a:srgbClr val="16316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US" sz="2400" dirty="0">
              <a:solidFill>
                <a:prstClr val="white"/>
              </a:solidFill>
            </a:endParaRPr>
          </a:p>
        </p:txBody>
      </p:sp>
      <p:pic>
        <p:nvPicPr>
          <p:cNvPr id="10" name="Picture 9" descr="wh-rev.eps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741" y="141941"/>
            <a:ext cx="554318" cy="554318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57200" y="64008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400" b="1" dirty="0" smtClean="0">
                <a:solidFill>
                  <a:srgbClr val="16316B"/>
                </a:solidFill>
                <a:latin typeface="Arial Narrow"/>
                <a:cs typeface="Arial Narrow"/>
              </a:rPr>
              <a:t>2013 RI CONVENTION</a:t>
            </a:r>
            <a:endParaRPr kumimoji="1" lang="en-US" sz="1400" b="1" dirty="0">
              <a:solidFill>
                <a:srgbClr val="16316B"/>
              </a:solidFill>
              <a:latin typeface="Arial Narrow"/>
              <a:cs typeface="Arial Narrow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990600"/>
            <a:ext cx="7391400" cy="0"/>
          </a:xfrm>
          <a:prstGeom prst="line">
            <a:avLst/>
          </a:prstGeom>
          <a:ln w="6350">
            <a:solidFill>
              <a:srgbClr val="16316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isbon2013_4p_bluebkgd_modified.eps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6096000"/>
            <a:ext cx="669582" cy="68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96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1800" b="0" i="0" kern="1200">
          <a:solidFill>
            <a:srgbClr val="16316B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6316B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16316B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16316B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6316B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6316B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rotary.convenio@portoseguro.com.br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40" y="0"/>
            <a:ext cx="8653762" cy="662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8143" y="2801353"/>
            <a:ext cx="9220200" cy="3756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000" b="1" dirty="0" smtClean="0">
                <a:solidFill>
                  <a:schemeClr val="bg1"/>
                </a:solidFill>
              </a:rPr>
              <a:t>Doações inteligentes e a responsabilidade social </a:t>
            </a:r>
          </a:p>
          <a:p>
            <a:r>
              <a:rPr lang="pt-BR" sz="6000" b="1" dirty="0" smtClean="0">
                <a:solidFill>
                  <a:schemeClr val="bg1"/>
                </a:solidFill>
              </a:rPr>
              <a:t> </a:t>
            </a:r>
            <a:endParaRPr lang="pt-BR" sz="6000" b="1" dirty="0">
              <a:solidFill>
                <a:schemeClr val="bg1"/>
              </a:solidFill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2286000" y="51054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 smtClean="0">
                <a:solidFill>
                  <a:schemeClr val="bg1"/>
                </a:solidFill>
              </a:rPr>
              <a:t>SEMINÁRIO DISTRITO 4420</a:t>
            </a:r>
          </a:p>
          <a:p>
            <a:pPr marL="0" indent="0">
              <a:buNone/>
            </a:pPr>
            <a:r>
              <a:rPr lang="pt-BR" sz="2000" b="1" dirty="0" smtClean="0">
                <a:solidFill>
                  <a:schemeClr val="bg1"/>
                </a:solidFill>
              </a:rPr>
              <a:t>GOV. HIROSHI SHIMUTA</a:t>
            </a:r>
          </a:p>
          <a:p>
            <a:pPr marL="0" indent="0">
              <a:buNone/>
            </a:pPr>
            <a:r>
              <a:rPr lang="pt-BR" sz="1800" b="1" dirty="0" smtClean="0">
                <a:solidFill>
                  <a:schemeClr val="bg1"/>
                </a:solidFill>
              </a:rPr>
              <a:t>Hipólito Ferreira-SÃO PAULO 29/11/2014</a:t>
            </a:r>
            <a:endParaRPr lang="pt-BR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4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pt-BR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457200"/>
            <a:ext cx="6781800" cy="533400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5400" b="1" cap="all" dirty="0" smtClean="0">
                <a:solidFill>
                  <a:schemeClr val="bg1"/>
                </a:solidFill>
                <a:latin typeface="Arial Narrow"/>
                <a:cs typeface="Arial Narrow"/>
              </a:rPr>
              <a:t>ABTRF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28600" y="2708702"/>
            <a:ext cx="4419600" cy="4154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461246" y="1295400"/>
            <a:ext cx="79840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>
              <a:latin typeface="Arial Narrow" pitchFamily="34" charset="0"/>
            </a:endParaRPr>
          </a:p>
          <a:p>
            <a:r>
              <a:rPr lang="pt-BR" sz="2400" dirty="0">
                <a:latin typeface="Arial Narrow" pitchFamily="34" charset="0"/>
              </a:rPr>
              <a:t>    </a:t>
            </a:r>
          </a:p>
        </p:txBody>
      </p:sp>
      <p:sp>
        <p:nvSpPr>
          <p:cNvPr id="3" name="Retângulo 2"/>
          <p:cNvSpPr/>
          <p:nvPr/>
        </p:nvSpPr>
        <p:spPr>
          <a:xfrm>
            <a:off x="242165" y="1312460"/>
            <a:ext cx="8422206" cy="5086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rgbClr val="0070C0"/>
                </a:solidFill>
                <a:latin typeface="Arial Narrow" pitchFamily="34" charset="0"/>
              </a:rPr>
              <a:t>EMPRESA contribui </a:t>
            </a:r>
            <a:r>
              <a:rPr lang="pt-BR" sz="3200" b="1" dirty="0">
                <a:solidFill>
                  <a:srgbClr val="0070C0"/>
                </a:solidFill>
                <a:latin typeface="Arial Narrow" pitchFamily="34" charset="0"/>
              </a:rPr>
              <a:t>por solidariedade e </a:t>
            </a:r>
          </a:p>
          <a:p>
            <a:r>
              <a:rPr lang="pt-BR" sz="3200" b="1" dirty="0" smtClean="0">
                <a:solidFill>
                  <a:srgbClr val="0070C0"/>
                </a:solidFill>
                <a:latin typeface="Arial Narrow" pitchFamily="34" charset="0"/>
              </a:rPr>
              <a:t>responsabilidade social</a:t>
            </a:r>
          </a:p>
          <a:p>
            <a:endParaRPr lang="pt-BR" sz="3000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r>
              <a:rPr lang="pt-BR" sz="2400" b="1" dirty="0" smtClean="0">
                <a:solidFill>
                  <a:srgbClr val="0F2283"/>
                </a:solidFill>
                <a:latin typeface="Arial Narrow" pitchFamily="34" charset="0"/>
              </a:rPr>
              <a:t>Como funciona o programa?</a:t>
            </a:r>
            <a:endParaRPr lang="pt-BR" sz="2400" b="1" dirty="0">
              <a:solidFill>
                <a:srgbClr val="0F2283"/>
              </a:solidFill>
              <a:latin typeface="Arial Narrow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pt-BR" sz="1050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pt-BR" sz="2800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pt-BR" sz="2400" b="1" dirty="0" smtClean="0">
                <a:solidFill>
                  <a:srgbClr val="0070C0"/>
                </a:solidFill>
                <a:latin typeface="Arial Narrow" pitchFamily="34" charset="0"/>
              </a:rPr>
              <a:t>Compromisso  entre EMPRESA e RC / DISTRITO de doação de R$200,00 por 12 ou mais meses</a:t>
            </a:r>
          </a:p>
          <a:p>
            <a:pPr lvl="1"/>
            <a:endParaRPr lang="pt-BR" sz="2400" b="1" dirty="0">
              <a:solidFill>
                <a:srgbClr val="0070C0"/>
              </a:solidFill>
              <a:latin typeface="Arial Narrow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pt-BR" sz="2400" b="1" dirty="0" smtClean="0">
                <a:solidFill>
                  <a:srgbClr val="0070C0"/>
                </a:solidFill>
                <a:latin typeface="Arial Narrow" pitchFamily="34" charset="0"/>
              </a:rPr>
              <a:t>Divulgação pelo ROTARY CLUB / DISTRITO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pt-BR" sz="2400" b="1" dirty="0">
              <a:solidFill>
                <a:srgbClr val="0070C0"/>
              </a:solidFill>
              <a:latin typeface="Arial Narrow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pt-BR" sz="2400" b="1" dirty="0" smtClean="0">
                <a:solidFill>
                  <a:srgbClr val="0070C0"/>
                </a:solidFill>
                <a:latin typeface="Arial Narrow" pitchFamily="34" charset="0"/>
              </a:rPr>
              <a:t>Reconhecimento pela ABTRF e Fundação Rotária</a:t>
            </a:r>
            <a:r>
              <a:rPr lang="pt-BR" sz="2400" b="1" dirty="0" smtClean="0">
                <a:solidFill>
                  <a:srgbClr val="0070C0"/>
                </a:solidFill>
                <a:latin typeface="Arial Narrow" pitchFamily="34" charset="0"/>
              </a:rPr>
              <a:t>. As </a:t>
            </a:r>
            <a:r>
              <a:rPr lang="pt-BR" sz="2400" b="1" dirty="0" smtClean="0">
                <a:solidFill>
                  <a:srgbClr val="0070C0"/>
                </a:solidFill>
                <a:latin typeface="Arial Narrow" pitchFamily="34" charset="0"/>
              </a:rPr>
              <a:t>contribuições ajudam os financiamentos dos </a:t>
            </a:r>
            <a:r>
              <a:rPr lang="pt-BR" sz="2400" b="1" dirty="0">
                <a:solidFill>
                  <a:srgbClr val="0070C0"/>
                </a:solidFill>
                <a:latin typeface="Arial Narrow" pitchFamily="34" charset="0"/>
              </a:rPr>
              <a:t>programas da </a:t>
            </a:r>
            <a:r>
              <a:rPr lang="pt-BR" sz="2400" b="1" dirty="0" smtClean="0">
                <a:solidFill>
                  <a:srgbClr val="0070C0"/>
                </a:solidFill>
                <a:latin typeface="Arial Narrow" pitchFamily="34" charset="0"/>
              </a:rPr>
              <a:t>FR</a:t>
            </a:r>
            <a:endParaRPr lang="pt-BR" sz="24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12" name="Imagem 11"/>
          <p:cNvPicPr/>
          <p:nvPr/>
        </p:nvPicPr>
        <p:blipFill rotWithShape="1">
          <a:blip r:embed="rId3"/>
          <a:srcRect l="13062" t="62081" r="74875" b="25706"/>
          <a:stretch/>
        </p:blipFill>
        <p:spPr bwMode="auto">
          <a:xfrm>
            <a:off x="7534275" y="0"/>
            <a:ext cx="1609725" cy="1018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5" y="6518970"/>
            <a:ext cx="1367991" cy="262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6565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228600" y="1337102"/>
            <a:ext cx="3657600" cy="4154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ctangle 7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pt-BR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81000" y="457200"/>
            <a:ext cx="6781800" cy="533400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5400" b="1" cap="all" dirty="0" smtClean="0">
                <a:solidFill>
                  <a:schemeClr val="bg1"/>
                </a:solidFill>
                <a:latin typeface="Arial Narrow"/>
                <a:cs typeface="Arial Narrow"/>
              </a:rPr>
              <a:t>ABTRF</a:t>
            </a:r>
            <a:r>
              <a:rPr lang="pt-BR" sz="32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rPr>
              <a:t> </a:t>
            </a:r>
            <a:endParaRPr lang="pt-BR" sz="3200" b="1" cap="all" dirty="0" smtClean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93528" y="1295400"/>
            <a:ext cx="8645018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Como contribuir?</a:t>
            </a:r>
            <a:endParaRPr lang="pt-BR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lvl="1">
              <a:spcBef>
                <a:spcPts val="1200"/>
              </a:spcBef>
              <a:buClr>
                <a:srgbClr val="094BB0"/>
              </a:buClr>
            </a:pPr>
            <a:r>
              <a:rPr lang="pt-BR" sz="2400" b="1" dirty="0" smtClean="0">
                <a:solidFill>
                  <a:srgbClr val="0070C0"/>
                </a:solidFill>
                <a:latin typeface="Arial Narrow" pitchFamily="34" charset="0"/>
              </a:rPr>
              <a:t>Acessar abtrf.org.br</a:t>
            </a:r>
            <a:endParaRPr lang="pt-BR" sz="2400" b="1" dirty="0">
              <a:solidFill>
                <a:srgbClr val="0070C0"/>
              </a:solidFill>
              <a:latin typeface="Arial Narrow" pitchFamily="34" charset="0"/>
            </a:endParaRPr>
          </a:p>
          <a:p>
            <a:pPr lvl="2">
              <a:spcBef>
                <a:spcPts val="1200"/>
              </a:spcBef>
              <a:buClr>
                <a:srgbClr val="094BB0"/>
              </a:buClr>
            </a:pPr>
            <a:r>
              <a:rPr lang="pt-BR" sz="2400" b="1" dirty="0" smtClean="0">
                <a:solidFill>
                  <a:srgbClr val="0070C0"/>
                </a:solidFill>
                <a:latin typeface="Arial Narrow" pitchFamily="34" charset="0"/>
              </a:rPr>
              <a:t>Clicar</a:t>
            </a:r>
            <a:endParaRPr lang="pt-BR" sz="2400" b="1" dirty="0">
              <a:solidFill>
                <a:srgbClr val="0070C0"/>
              </a:solidFill>
              <a:latin typeface="Arial Narrow" pitchFamily="34" charset="0"/>
            </a:endParaRPr>
          </a:p>
          <a:p>
            <a:pPr lvl="2">
              <a:buClr>
                <a:srgbClr val="094BB0"/>
              </a:buClr>
            </a:pPr>
            <a:r>
              <a:rPr lang="pt-BR" sz="2400" b="1" dirty="0" smtClean="0">
                <a:solidFill>
                  <a:srgbClr val="0070C0"/>
                </a:solidFill>
                <a:latin typeface="Arial Narrow" pitchFamily="34" charset="0"/>
              </a:rPr>
              <a:t>Escolher</a:t>
            </a:r>
            <a:endParaRPr lang="pt-BR" sz="2400" b="1" dirty="0">
              <a:solidFill>
                <a:srgbClr val="0070C0"/>
              </a:solidFill>
              <a:latin typeface="Arial Narrow" pitchFamily="34" charset="0"/>
            </a:endParaRPr>
          </a:p>
          <a:p>
            <a:pPr marL="800100" lvl="1" indent="-342900">
              <a:spcBef>
                <a:spcPts val="1200"/>
              </a:spcBef>
              <a:buClr>
                <a:srgbClr val="094BB0"/>
              </a:buClr>
              <a:buFont typeface="+mj-lt"/>
              <a:buAutoNum type="arabicPeriod"/>
            </a:pPr>
            <a:endParaRPr lang="pt-BR" sz="2400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marL="800100" lvl="1" indent="-342900">
              <a:spcBef>
                <a:spcPts val="1200"/>
              </a:spcBef>
              <a:buClr>
                <a:srgbClr val="094BB0"/>
              </a:buClr>
              <a:buFont typeface="+mj-lt"/>
              <a:buAutoNum type="arabicPeriod"/>
            </a:pPr>
            <a:endParaRPr lang="pt-BR" sz="2400" b="1" dirty="0">
              <a:solidFill>
                <a:srgbClr val="0070C0"/>
              </a:solidFill>
              <a:latin typeface="Arial Narrow" pitchFamily="34" charset="0"/>
            </a:endParaRPr>
          </a:p>
          <a:p>
            <a:pPr marL="4000500" lvl="8" indent="-342900">
              <a:spcBef>
                <a:spcPts val="1200"/>
              </a:spcBef>
              <a:buClr>
                <a:srgbClr val="094BB0"/>
              </a:buClr>
              <a:buFont typeface="+mj-lt"/>
              <a:buAutoNum type="arabicPeriod"/>
            </a:pPr>
            <a:endParaRPr lang="pt-BR" sz="800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lvl="8">
              <a:spcBef>
                <a:spcPts val="1200"/>
              </a:spcBef>
              <a:buClr>
                <a:srgbClr val="094BB0"/>
              </a:buClr>
            </a:pPr>
            <a:r>
              <a:rPr lang="pt-BR" sz="2400" b="1" dirty="0" smtClean="0">
                <a:solidFill>
                  <a:srgbClr val="0070C0"/>
                </a:solidFill>
                <a:latin typeface="Arial Narrow" pitchFamily="34" charset="0"/>
              </a:rPr>
              <a:t>Selecionar </a:t>
            </a:r>
            <a:r>
              <a:rPr lang="pt-BR" sz="2400" b="1" dirty="0">
                <a:solidFill>
                  <a:srgbClr val="0070C0"/>
                </a:solidFill>
                <a:latin typeface="Arial Narrow" pitchFamily="34" charset="0"/>
              </a:rPr>
              <a:t>o </a:t>
            </a:r>
            <a:r>
              <a:rPr lang="pt-BR" sz="2400" b="1" dirty="0" smtClean="0">
                <a:solidFill>
                  <a:srgbClr val="0070C0"/>
                </a:solidFill>
                <a:latin typeface="Arial Narrow" pitchFamily="34" charset="0"/>
              </a:rPr>
              <a:t>distrito</a:t>
            </a:r>
          </a:p>
          <a:p>
            <a:pPr lvl="8">
              <a:buClr>
                <a:srgbClr val="094BB0"/>
              </a:buClr>
            </a:pPr>
            <a:r>
              <a:rPr lang="pt-BR" sz="2400" b="1" dirty="0" smtClean="0">
                <a:solidFill>
                  <a:srgbClr val="0070C0"/>
                </a:solidFill>
                <a:latin typeface="Arial Narrow" pitchFamily="34" charset="0"/>
              </a:rPr>
              <a:t>Selecionar o Rotary Club</a:t>
            </a:r>
            <a:endParaRPr lang="pt-BR" sz="2400" b="1" dirty="0">
              <a:solidFill>
                <a:srgbClr val="0070C0"/>
              </a:solidFill>
              <a:latin typeface="Arial Narrow" pitchFamily="34" charset="0"/>
            </a:endParaRPr>
          </a:p>
          <a:p>
            <a:pPr lvl="3">
              <a:buClr>
                <a:srgbClr val="094BB0"/>
              </a:buClr>
            </a:pPr>
            <a:r>
              <a:rPr lang="pt-BR" sz="2400" b="1" dirty="0" smtClean="0">
                <a:solidFill>
                  <a:srgbClr val="0070C0"/>
                </a:solidFill>
                <a:latin typeface="Arial Narrow" pitchFamily="34" charset="0"/>
              </a:rPr>
              <a:t>Preencher </a:t>
            </a:r>
            <a:r>
              <a:rPr lang="pt-BR" sz="2400" b="1" dirty="0">
                <a:solidFill>
                  <a:srgbClr val="0070C0"/>
                </a:solidFill>
                <a:latin typeface="Arial Narrow" pitchFamily="34" charset="0"/>
              </a:rPr>
              <a:t>o </a:t>
            </a:r>
            <a:r>
              <a:rPr lang="pt-BR" sz="2400" b="1" dirty="0" smtClean="0">
                <a:solidFill>
                  <a:srgbClr val="0070C0"/>
                </a:solidFill>
                <a:latin typeface="Arial Narrow" pitchFamily="34" charset="0"/>
              </a:rPr>
              <a:t>formulário</a:t>
            </a:r>
            <a:endParaRPr lang="pt-BR" sz="2400" b="1" dirty="0">
              <a:solidFill>
                <a:srgbClr val="0070C0"/>
              </a:solidFill>
              <a:latin typeface="Arial Narrow" pitchFamily="34" charset="0"/>
            </a:endParaRPr>
          </a:p>
          <a:p>
            <a:pPr lvl="3">
              <a:buClr>
                <a:srgbClr val="094BB0"/>
              </a:buClr>
            </a:pPr>
            <a:r>
              <a:rPr lang="pt-BR" sz="2400" b="1" dirty="0" smtClean="0">
                <a:solidFill>
                  <a:srgbClr val="0070C0"/>
                </a:solidFill>
                <a:latin typeface="Arial Narrow" pitchFamily="34" charset="0"/>
              </a:rPr>
              <a:t>Gerar </a:t>
            </a:r>
            <a:r>
              <a:rPr lang="pt-BR" sz="2400" b="1" dirty="0">
                <a:solidFill>
                  <a:srgbClr val="0070C0"/>
                </a:solidFill>
                <a:latin typeface="Arial Narrow" pitchFamily="34" charset="0"/>
              </a:rPr>
              <a:t>os </a:t>
            </a:r>
            <a:r>
              <a:rPr lang="pt-BR" sz="2400" b="1" dirty="0" smtClean="0">
                <a:solidFill>
                  <a:srgbClr val="0070C0"/>
                </a:solidFill>
                <a:latin typeface="Arial Narrow" pitchFamily="34" charset="0"/>
              </a:rPr>
              <a:t>boletos</a:t>
            </a:r>
          </a:p>
          <a:p>
            <a:pPr lvl="3">
              <a:buClr>
                <a:srgbClr val="094BB0"/>
              </a:buClr>
            </a:pPr>
            <a:r>
              <a:rPr lang="pt-BR" sz="2400" b="1" u="sng" dirty="0" smtClean="0">
                <a:solidFill>
                  <a:srgbClr val="0070C0"/>
                </a:solidFill>
                <a:latin typeface="Arial Narrow" pitchFamily="34" charset="0"/>
              </a:rPr>
              <a:t>Entregá-los à </a:t>
            </a:r>
            <a:r>
              <a:rPr lang="pt-BR" sz="2400" b="1" u="sng" dirty="0">
                <a:solidFill>
                  <a:srgbClr val="0070C0"/>
                </a:solidFill>
                <a:latin typeface="Arial Narrow" pitchFamily="34" charset="0"/>
              </a:rPr>
              <a:t>empresa para </a:t>
            </a:r>
            <a:r>
              <a:rPr lang="pt-BR" sz="2400" b="1" u="sng" dirty="0" smtClean="0">
                <a:solidFill>
                  <a:srgbClr val="0070C0"/>
                </a:solidFill>
                <a:latin typeface="Arial Narrow" pitchFamily="34" charset="0"/>
              </a:rPr>
              <a:t>a contribuição continuada</a:t>
            </a:r>
            <a:endParaRPr lang="pt-BR" sz="2400" b="1" u="sng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8" name="Imagem 7"/>
          <p:cNvPicPr/>
          <p:nvPr/>
        </p:nvPicPr>
        <p:blipFill rotWithShape="1">
          <a:blip r:embed="rId3"/>
          <a:srcRect l="62943" t="13746" r="23201" b="61164"/>
          <a:stretch/>
        </p:blipFill>
        <p:spPr bwMode="auto">
          <a:xfrm>
            <a:off x="4648200" y="1981200"/>
            <a:ext cx="33528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4" name="Conector angulado 23"/>
          <p:cNvCxnSpPr/>
          <p:nvPr/>
        </p:nvCxnSpPr>
        <p:spPr>
          <a:xfrm flipV="1">
            <a:off x="2057400" y="2209800"/>
            <a:ext cx="2743200" cy="381000"/>
          </a:xfrm>
          <a:prstGeom prst="bentConnector3">
            <a:avLst>
              <a:gd name="adj1" fmla="val 85681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angulado 26"/>
          <p:cNvCxnSpPr/>
          <p:nvPr/>
        </p:nvCxnSpPr>
        <p:spPr>
          <a:xfrm>
            <a:off x="2438400" y="2971800"/>
            <a:ext cx="2514600" cy="1219200"/>
          </a:xfrm>
          <a:prstGeom prst="bentConnector3">
            <a:avLst>
              <a:gd name="adj1" fmla="val 79193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Imagem 38"/>
          <p:cNvPicPr/>
          <p:nvPr/>
        </p:nvPicPr>
        <p:blipFill rotWithShape="1">
          <a:blip r:embed="rId4"/>
          <a:srcRect l="17584" t="37631" r="38645" b="47697"/>
          <a:stretch/>
        </p:blipFill>
        <p:spPr bwMode="auto">
          <a:xfrm>
            <a:off x="-47625" y="3709987"/>
            <a:ext cx="3933825" cy="141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0" name="Conector angulado 49"/>
          <p:cNvCxnSpPr/>
          <p:nvPr/>
        </p:nvCxnSpPr>
        <p:spPr>
          <a:xfrm>
            <a:off x="2057400" y="4226972"/>
            <a:ext cx="1981200" cy="902240"/>
          </a:xfrm>
          <a:prstGeom prst="bentConnector3">
            <a:avLst>
              <a:gd name="adj1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angulado 50"/>
          <p:cNvCxnSpPr/>
          <p:nvPr/>
        </p:nvCxnSpPr>
        <p:spPr>
          <a:xfrm>
            <a:off x="1919287" y="3910012"/>
            <a:ext cx="2119313" cy="814388"/>
          </a:xfrm>
          <a:prstGeom prst="bentConnector3">
            <a:avLst>
              <a:gd name="adj1" fmla="val 84638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Imagem 64"/>
          <p:cNvPicPr/>
          <p:nvPr/>
        </p:nvPicPr>
        <p:blipFill rotWithShape="1">
          <a:blip r:embed="rId5"/>
          <a:srcRect l="13062" t="62081" r="74875" b="25706"/>
          <a:stretch/>
        </p:blipFill>
        <p:spPr bwMode="auto">
          <a:xfrm>
            <a:off x="7534275" y="0"/>
            <a:ext cx="1609725" cy="1018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5" y="6518970"/>
            <a:ext cx="1367991" cy="262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5676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7903"/>
            <a:ext cx="6696744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0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976" y="0"/>
            <a:ext cx="9214131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124200" y="533400"/>
            <a:ext cx="553978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 smtClean="0">
                <a:solidFill>
                  <a:srgbClr val="FFFF00"/>
                </a:solidFill>
              </a:rPr>
              <a:t>  DISTRITO</a:t>
            </a:r>
            <a:r>
              <a:rPr lang="pt-BR" sz="6000" b="1" dirty="0" smtClean="0">
                <a:solidFill>
                  <a:srgbClr val="FFFF00"/>
                </a:solidFill>
              </a:rPr>
              <a:t> 4500</a:t>
            </a:r>
            <a:endParaRPr lang="pt-BR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36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12594" y="429164"/>
            <a:ext cx="9296400" cy="533400"/>
          </a:xfrm>
          <a:prstGeom prst="rect">
            <a:avLst/>
          </a:prstGeom>
          <a:solidFill>
            <a:srgbClr val="054C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pt-BR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pic>
        <p:nvPicPr>
          <p:cNvPr id="10" name="Picture 14" descr="W:\FUNDAÇÃO ROTÁRIA\Humanitarian\Fotos\MG 61516 - Floriano\PRESTAÇÃO DE CONTAS(ROTARY)\Inauguração de Chafariz e Lavanderia na Comunidade Lagoa de Fora\P62710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3" t="-3575" r="8888" b="3575"/>
          <a:stretch/>
        </p:blipFill>
        <p:spPr bwMode="auto">
          <a:xfrm>
            <a:off x="0" y="745509"/>
            <a:ext cx="4918880" cy="611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457200"/>
            <a:ext cx="8725540" cy="533400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5400" b="1" cap="all" dirty="0" err="1" smtClean="0">
                <a:solidFill>
                  <a:schemeClr val="bg1"/>
                </a:solidFill>
                <a:latin typeface="Arial Narrow"/>
                <a:cs typeface="Arial Narrow"/>
              </a:rPr>
              <a:t>Abtrf</a:t>
            </a:r>
            <a:r>
              <a:rPr lang="pt-BR" sz="5400" b="1" cap="all" dirty="0" smtClean="0">
                <a:solidFill>
                  <a:schemeClr val="bg1"/>
                </a:solidFill>
                <a:latin typeface="Arial Narrow"/>
                <a:cs typeface="Arial Narrow"/>
              </a:rPr>
              <a:t> – benefícios – </a:t>
            </a:r>
            <a:r>
              <a:rPr lang="pt-BR" sz="5400" b="1" cap="all" dirty="0" smtClean="0">
                <a:solidFill>
                  <a:schemeClr val="bg1"/>
                </a:solidFill>
                <a:latin typeface="Arial Narrow"/>
                <a:cs typeface="Arial Narrow"/>
              </a:rPr>
              <a:t>PJ</a:t>
            </a:r>
            <a:endParaRPr lang="pt-BR" sz="5400" b="1" cap="all" dirty="0" smtClean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61246" y="1295400"/>
            <a:ext cx="79840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>
              <a:latin typeface="Arial Narrow" pitchFamily="34" charset="0"/>
            </a:endParaRPr>
          </a:p>
          <a:p>
            <a:r>
              <a:rPr lang="pt-BR" sz="2400" dirty="0">
                <a:latin typeface="Arial Narrow" pitchFamily="34" charset="0"/>
              </a:rPr>
              <a:t>    </a:t>
            </a:r>
          </a:p>
        </p:txBody>
      </p:sp>
      <p:sp>
        <p:nvSpPr>
          <p:cNvPr id="3" name="Retângulo 2"/>
          <p:cNvSpPr/>
          <p:nvPr/>
        </p:nvSpPr>
        <p:spPr>
          <a:xfrm>
            <a:off x="5059349" y="1295400"/>
            <a:ext cx="4084651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buClr>
                <a:srgbClr val="0850C4"/>
              </a:buClr>
            </a:pPr>
            <a:r>
              <a:rPr lang="pt-BR" sz="2800" b="1" dirty="0">
                <a:solidFill>
                  <a:srgbClr val="0070C0"/>
                </a:solidFill>
                <a:latin typeface="Arial Narrow" pitchFamily="34" charset="0"/>
              </a:rPr>
              <a:t>Para as empresas optantes pelo sistema de </a:t>
            </a:r>
            <a:r>
              <a:rPr lang="pt-BR" sz="2800" b="1" dirty="0" smtClean="0">
                <a:solidFill>
                  <a:srgbClr val="0070C0"/>
                </a:solidFill>
                <a:latin typeface="Arial Narrow" pitchFamily="34" charset="0"/>
              </a:rPr>
              <a:t>LUCRO REAL: até </a:t>
            </a:r>
            <a:r>
              <a:rPr lang="pt-BR" sz="2800" b="1" dirty="0">
                <a:solidFill>
                  <a:srgbClr val="0070C0"/>
                </a:solidFill>
                <a:latin typeface="Arial Narrow" pitchFamily="34" charset="0"/>
              </a:rPr>
              <a:t>2% de seu lucro operacional como despesa </a:t>
            </a:r>
            <a:r>
              <a:rPr lang="pt-BR" sz="2800" b="1" dirty="0" smtClean="0">
                <a:solidFill>
                  <a:srgbClr val="0070C0"/>
                </a:solidFill>
                <a:latin typeface="Arial Narrow" pitchFamily="34" charset="0"/>
              </a:rPr>
              <a:t>operacional              redução </a:t>
            </a:r>
            <a:r>
              <a:rPr lang="pt-BR" sz="2800" b="1" dirty="0">
                <a:solidFill>
                  <a:srgbClr val="0070C0"/>
                </a:solidFill>
                <a:latin typeface="Arial Narrow" pitchFamily="34" charset="0"/>
              </a:rPr>
              <a:t>na base de cálculo do </a:t>
            </a:r>
            <a:r>
              <a:rPr lang="pt-BR" sz="2800" b="1" dirty="0" smtClean="0">
                <a:solidFill>
                  <a:srgbClr val="0070C0"/>
                </a:solidFill>
                <a:latin typeface="Arial Narrow" pitchFamily="34" charset="0"/>
              </a:rPr>
              <a:t>IR.</a:t>
            </a:r>
          </a:p>
          <a:p>
            <a:pPr algn="r">
              <a:spcBef>
                <a:spcPts val="1800"/>
              </a:spcBef>
              <a:buClr>
                <a:srgbClr val="0850C4"/>
              </a:buClr>
            </a:pPr>
            <a:endParaRPr lang="pt-BR" sz="2800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>
              <a:spcBef>
                <a:spcPts val="1800"/>
              </a:spcBef>
              <a:buClr>
                <a:srgbClr val="0850C4"/>
              </a:buClr>
            </a:pPr>
            <a:r>
              <a:rPr lang="pt-BR" sz="2800" b="1" dirty="0" smtClean="0">
                <a:solidFill>
                  <a:srgbClr val="0070C0"/>
                </a:solidFill>
                <a:latin typeface="Arial Narrow" pitchFamily="34" charset="0"/>
              </a:rPr>
              <a:t>Para as empresas não optantes: demonstra </a:t>
            </a:r>
            <a:r>
              <a:rPr lang="pt-BR" sz="2800" b="1" dirty="0">
                <a:solidFill>
                  <a:srgbClr val="0070C0"/>
                </a:solidFill>
                <a:latin typeface="Arial Narrow" pitchFamily="34" charset="0"/>
              </a:rPr>
              <a:t>o seu comprometimento </a:t>
            </a:r>
            <a:r>
              <a:rPr lang="pt-BR" sz="2800" b="1" dirty="0" smtClean="0">
                <a:solidFill>
                  <a:srgbClr val="0070C0"/>
                </a:solidFill>
                <a:latin typeface="Arial Narrow" pitchFamily="34" charset="0"/>
              </a:rPr>
              <a:t>social.</a:t>
            </a:r>
            <a:endParaRPr lang="pt-BR" sz="28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3" name="Rectangle 7"/>
          <p:cNvSpPr/>
          <p:nvPr/>
        </p:nvSpPr>
        <p:spPr>
          <a:xfrm>
            <a:off x="4572000" y="990600"/>
            <a:ext cx="718127" cy="5867400"/>
          </a:xfrm>
          <a:prstGeom prst="rect">
            <a:avLst/>
          </a:prstGeom>
          <a:solidFill>
            <a:schemeClr val="accent1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7"/>
          <p:cNvSpPr/>
          <p:nvPr/>
        </p:nvSpPr>
        <p:spPr>
          <a:xfrm>
            <a:off x="4343400" y="990600"/>
            <a:ext cx="718127" cy="5867400"/>
          </a:xfrm>
          <a:prstGeom prst="rect">
            <a:avLst/>
          </a:prstGeom>
          <a:solidFill>
            <a:schemeClr val="accent1">
              <a:lumMod val="60000"/>
              <a:lumOff val="4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809" y="6518970"/>
            <a:ext cx="1367991" cy="262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ta para a direita 3"/>
          <p:cNvSpPr/>
          <p:nvPr/>
        </p:nvSpPr>
        <p:spPr>
          <a:xfrm>
            <a:off x="6934200" y="3124200"/>
            <a:ext cx="914400" cy="3810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0919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pt-BR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457200"/>
            <a:ext cx="6781800" cy="533400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5400" b="1" cap="all" dirty="0" smtClean="0">
                <a:solidFill>
                  <a:schemeClr val="bg1"/>
                </a:solidFill>
                <a:latin typeface="Arial Narrow"/>
                <a:cs typeface="Arial Narrow"/>
              </a:rPr>
              <a:t>ABTRF</a:t>
            </a:r>
          </a:p>
        </p:txBody>
      </p:sp>
      <p:sp>
        <p:nvSpPr>
          <p:cNvPr id="2" name="Retângulo 1"/>
          <p:cNvSpPr/>
          <p:nvPr/>
        </p:nvSpPr>
        <p:spPr>
          <a:xfrm>
            <a:off x="461246" y="1295400"/>
            <a:ext cx="79840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>
              <a:latin typeface="Arial Narrow" pitchFamily="34" charset="0"/>
            </a:endParaRPr>
          </a:p>
          <a:p>
            <a:r>
              <a:rPr lang="pt-BR" sz="2400" dirty="0">
                <a:latin typeface="Arial Narrow" pitchFamily="34" charset="0"/>
              </a:rPr>
              <a:t>    </a:t>
            </a:r>
          </a:p>
        </p:txBody>
      </p:sp>
      <p:sp>
        <p:nvSpPr>
          <p:cNvPr id="7" name="Retângulo 6"/>
          <p:cNvSpPr/>
          <p:nvPr/>
        </p:nvSpPr>
        <p:spPr>
          <a:xfrm>
            <a:off x="381000" y="2251502"/>
            <a:ext cx="3657600" cy="4154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461246" y="1371599"/>
            <a:ext cx="8422206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  <a:latin typeface="Arial Narrow" pitchFamily="34" charset="0"/>
              </a:rPr>
              <a:t>Qualquer </a:t>
            </a:r>
            <a:r>
              <a:rPr lang="pt-BR" sz="2800" b="1" dirty="0">
                <a:solidFill>
                  <a:srgbClr val="0070C0"/>
                </a:solidFill>
                <a:latin typeface="Arial Narrow" pitchFamily="34" charset="0"/>
              </a:rPr>
              <a:t>empresa pode </a:t>
            </a:r>
            <a:r>
              <a:rPr lang="pt-BR" sz="2800" b="1" dirty="0" smtClean="0">
                <a:solidFill>
                  <a:srgbClr val="0070C0"/>
                </a:solidFill>
                <a:latin typeface="Arial Narrow" pitchFamily="34" charset="0"/>
              </a:rPr>
              <a:t>contribuir com qualquer valor: </a:t>
            </a:r>
          </a:p>
          <a:p>
            <a:pPr algn="r"/>
            <a:r>
              <a:rPr lang="pt-BR" sz="2800" b="1" dirty="0" smtClean="0">
                <a:solidFill>
                  <a:srgbClr val="0070C0"/>
                </a:solidFill>
                <a:latin typeface="Arial Narrow" pitchFamily="34" charset="0"/>
              </a:rPr>
              <a:t>5, 10, 20, 50, 100 mil US$ ou mais</a:t>
            </a:r>
            <a:endParaRPr lang="pt-BR" sz="2800" b="1" dirty="0">
              <a:solidFill>
                <a:srgbClr val="0070C0"/>
              </a:solidFill>
              <a:latin typeface="Arial Narrow" pitchFamily="34" charset="0"/>
            </a:endParaRPr>
          </a:p>
          <a:p>
            <a:r>
              <a:rPr lang="pt-BR" sz="2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Como contribuir?</a:t>
            </a:r>
            <a:r>
              <a:rPr lang="pt-BR" sz="2200" dirty="0">
                <a:solidFill>
                  <a:srgbClr val="0070C0"/>
                </a:solidFill>
                <a:latin typeface="Arial Narrow" pitchFamily="34" charset="0"/>
              </a:rPr>
              <a:t>   </a:t>
            </a:r>
          </a:p>
          <a:p>
            <a:pPr lvl="1">
              <a:spcBef>
                <a:spcPts val="1200"/>
              </a:spcBef>
              <a:buClr>
                <a:srgbClr val="094BB0"/>
              </a:buClr>
            </a:pPr>
            <a:r>
              <a:rPr lang="pt-BR" sz="2400" b="1" dirty="0">
                <a:solidFill>
                  <a:srgbClr val="0070C0"/>
                </a:solidFill>
                <a:latin typeface="Arial Narrow" pitchFamily="34" charset="0"/>
              </a:rPr>
              <a:t>Acessar abtrf.org.br</a:t>
            </a:r>
          </a:p>
          <a:p>
            <a:pPr lvl="2">
              <a:spcBef>
                <a:spcPts val="1200"/>
              </a:spcBef>
              <a:buClr>
                <a:srgbClr val="094BB0"/>
              </a:buClr>
            </a:pPr>
            <a:r>
              <a:rPr lang="pt-BR" sz="2400" b="1" dirty="0">
                <a:solidFill>
                  <a:srgbClr val="0070C0"/>
                </a:solidFill>
                <a:latin typeface="Arial Narrow" pitchFamily="34" charset="0"/>
              </a:rPr>
              <a:t>Clicar</a:t>
            </a:r>
          </a:p>
          <a:p>
            <a:pPr lvl="2">
              <a:buClr>
                <a:srgbClr val="094BB0"/>
              </a:buClr>
            </a:pPr>
            <a:r>
              <a:rPr lang="pt-BR" sz="2400" b="1" dirty="0" smtClean="0">
                <a:solidFill>
                  <a:srgbClr val="0070C0"/>
                </a:solidFill>
                <a:latin typeface="Arial Narrow" pitchFamily="34" charset="0"/>
              </a:rPr>
              <a:t>Escolher</a:t>
            </a:r>
          </a:p>
          <a:p>
            <a:pPr lvl="2">
              <a:buClr>
                <a:srgbClr val="094BB0"/>
              </a:buClr>
            </a:pPr>
            <a:endParaRPr lang="pt-BR" sz="2400" b="1" dirty="0">
              <a:solidFill>
                <a:srgbClr val="0070C0"/>
              </a:solidFill>
              <a:latin typeface="Arial Narrow" pitchFamily="34" charset="0"/>
            </a:endParaRPr>
          </a:p>
          <a:p>
            <a:pPr lvl="2">
              <a:buClr>
                <a:srgbClr val="094BB0"/>
              </a:buClr>
            </a:pPr>
            <a:endParaRPr lang="pt-BR" sz="2400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lvl="2">
              <a:buClr>
                <a:srgbClr val="094BB0"/>
              </a:buClr>
            </a:pPr>
            <a:endParaRPr lang="pt-BR" sz="2400" b="1" dirty="0">
              <a:solidFill>
                <a:srgbClr val="0070C0"/>
              </a:solidFill>
              <a:latin typeface="Arial Narrow" pitchFamily="34" charset="0"/>
            </a:endParaRPr>
          </a:p>
          <a:p>
            <a:pPr lvl="2">
              <a:buClr>
                <a:srgbClr val="094BB0"/>
              </a:buClr>
            </a:pPr>
            <a:endParaRPr lang="pt-BR" sz="2400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lvl="2">
              <a:buClr>
                <a:srgbClr val="094BB0"/>
              </a:buClr>
            </a:pPr>
            <a:endParaRPr lang="pt-BR" sz="2400" b="1" dirty="0">
              <a:solidFill>
                <a:srgbClr val="0070C0"/>
              </a:solidFill>
              <a:latin typeface="Arial Narrow" pitchFamily="34" charset="0"/>
            </a:endParaRPr>
          </a:p>
          <a:p>
            <a:pPr lvl="2">
              <a:buClr>
                <a:srgbClr val="094BB0"/>
              </a:buClr>
            </a:pPr>
            <a:r>
              <a:rPr lang="pt-BR" sz="2400" b="1" dirty="0" smtClean="0">
                <a:solidFill>
                  <a:srgbClr val="0070C0"/>
                </a:solidFill>
                <a:latin typeface="Arial Narrow" pitchFamily="34" charset="0"/>
              </a:rPr>
              <a:t>E o resto é igualzinho como EMPRESA CIDADÃ</a:t>
            </a:r>
            <a:endParaRPr lang="pt-BR" sz="24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10" name="Imagem 9"/>
          <p:cNvPicPr/>
          <p:nvPr/>
        </p:nvPicPr>
        <p:blipFill rotWithShape="1">
          <a:blip r:embed="rId3"/>
          <a:srcRect l="13277" t="36158" r="69808" b="49910"/>
          <a:stretch/>
        </p:blipFill>
        <p:spPr bwMode="auto">
          <a:xfrm>
            <a:off x="6886575" y="0"/>
            <a:ext cx="2257425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m 10"/>
          <p:cNvPicPr/>
          <p:nvPr/>
        </p:nvPicPr>
        <p:blipFill rotWithShape="1">
          <a:blip r:embed="rId4"/>
          <a:srcRect l="62943" t="13746" r="23201" b="61164"/>
          <a:stretch/>
        </p:blipFill>
        <p:spPr bwMode="auto">
          <a:xfrm>
            <a:off x="4876800" y="2895600"/>
            <a:ext cx="33528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2" name="Conector angulado 11"/>
          <p:cNvCxnSpPr/>
          <p:nvPr/>
        </p:nvCxnSpPr>
        <p:spPr>
          <a:xfrm flipV="1">
            <a:off x="2286000" y="3124200"/>
            <a:ext cx="2743200" cy="381000"/>
          </a:xfrm>
          <a:prstGeom prst="bentConnector3">
            <a:avLst>
              <a:gd name="adj1" fmla="val 85681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angulado 12"/>
          <p:cNvCxnSpPr/>
          <p:nvPr/>
        </p:nvCxnSpPr>
        <p:spPr>
          <a:xfrm>
            <a:off x="2667000" y="3886200"/>
            <a:ext cx="2514600" cy="762000"/>
          </a:xfrm>
          <a:prstGeom prst="bentConnector3">
            <a:avLst>
              <a:gd name="adj1" fmla="val 78681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5" y="6518970"/>
            <a:ext cx="1367991" cy="262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0774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94932" y="474260"/>
            <a:ext cx="92964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pt-BR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457200"/>
            <a:ext cx="6781800" cy="533400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5400" b="1" cap="all" dirty="0" smtClean="0">
                <a:solidFill>
                  <a:schemeClr val="bg1"/>
                </a:solidFill>
                <a:latin typeface="Arial Narrow"/>
                <a:cs typeface="Arial Narrow"/>
              </a:rPr>
              <a:t>ABTRF</a:t>
            </a:r>
            <a:endParaRPr lang="pt-BR" sz="5400" b="1" cap="all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42165" y="1345820"/>
            <a:ext cx="3657600" cy="4154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461246" y="1295400"/>
            <a:ext cx="79840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>
              <a:latin typeface="Arial Narrow" pitchFamily="34" charset="0"/>
            </a:endParaRPr>
          </a:p>
          <a:p>
            <a:r>
              <a:rPr lang="pt-BR" sz="2400" dirty="0">
                <a:latin typeface="Arial Narrow" pitchFamily="34" charset="0"/>
              </a:rPr>
              <a:t>    </a:t>
            </a:r>
          </a:p>
        </p:txBody>
      </p:sp>
      <p:sp>
        <p:nvSpPr>
          <p:cNvPr id="3" name="Retângulo 2"/>
          <p:cNvSpPr/>
          <p:nvPr/>
        </p:nvSpPr>
        <p:spPr>
          <a:xfrm>
            <a:off x="242165" y="1312460"/>
            <a:ext cx="8598638" cy="2069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</a:pPr>
            <a:r>
              <a:rPr lang="pt-BR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Reconhecimentos</a:t>
            </a:r>
          </a:p>
          <a:p>
            <a:pPr lvl="8">
              <a:spcBef>
                <a:spcPts val="1500"/>
              </a:spcBef>
            </a:pPr>
            <a:endParaRPr lang="pt-BR" sz="2400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marL="800100" lvl="1" indent="-342900">
              <a:spcBef>
                <a:spcPts val="1500"/>
              </a:spcBef>
              <a:buFont typeface="Arial" pitchFamily="34" charset="0"/>
              <a:buChar char="•"/>
            </a:pPr>
            <a:endParaRPr lang="pt-BR" sz="2200" dirty="0">
              <a:solidFill>
                <a:srgbClr val="0070C0"/>
              </a:solidFill>
              <a:latin typeface="Arial Narrow" pitchFamily="34" charset="0"/>
            </a:endParaRPr>
          </a:p>
          <a:p>
            <a:pPr lvl="1">
              <a:spcBef>
                <a:spcPts val="1500"/>
              </a:spcBef>
            </a:pPr>
            <a:endParaRPr lang="pt-BR" sz="2200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10" name="Picture 3" descr="C:\Users\avilap\AppData\Local\Microsoft\Windows\Temporary Internet Files\Content.Outlook\14JTLKLO\Cert ABTRF - Model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94720"/>
            <a:ext cx="2743201" cy="1963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vilap\AppData\Local\Microsoft\Windows\Temporary Internet Files\Content.Outlook\14JTLKLO\selo15443000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2010484"/>
            <a:ext cx="2057401" cy="1348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587" y="4571999"/>
            <a:ext cx="3524984" cy="259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16407" y="5334000"/>
            <a:ext cx="53204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pt-BR" sz="2400" b="1" dirty="0">
                <a:solidFill>
                  <a:srgbClr val="0070C0"/>
                </a:solidFill>
                <a:latin typeface="Arial Narrow" pitchFamily="34" charset="0"/>
              </a:rPr>
              <a:t>Certificado de Apreciação à empresa ou</a:t>
            </a:r>
            <a:br>
              <a:rPr lang="pt-BR" sz="2400" b="1" dirty="0">
                <a:solidFill>
                  <a:srgbClr val="0070C0"/>
                </a:solidFill>
                <a:latin typeface="Arial Narrow" pitchFamily="34" charset="0"/>
              </a:rPr>
            </a:br>
            <a:r>
              <a:rPr lang="pt-BR" sz="2400" b="1" dirty="0">
                <a:solidFill>
                  <a:srgbClr val="0070C0"/>
                </a:solidFill>
                <a:latin typeface="Arial Narrow" pitchFamily="34" charset="0"/>
              </a:rPr>
              <a:t>Título Paul Harris (ou safiras e rubis)</a:t>
            </a:r>
            <a:br>
              <a:rPr lang="pt-BR" sz="2400" b="1" dirty="0">
                <a:solidFill>
                  <a:srgbClr val="0070C0"/>
                </a:solidFill>
                <a:latin typeface="Arial Narrow" pitchFamily="34" charset="0"/>
              </a:rPr>
            </a:br>
            <a:r>
              <a:rPr lang="pt-BR" sz="2400" b="1" dirty="0">
                <a:solidFill>
                  <a:srgbClr val="0070C0"/>
                </a:solidFill>
                <a:latin typeface="Arial Narrow" pitchFamily="34" charset="0"/>
              </a:rPr>
              <a:t>para contribuições de US$ 1.000</a:t>
            </a: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62000" y="2076271"/>
            <a:ext cx="5536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>
              <a:spcBef>
                <a:spcPts val="2400"/>
              </a:spcBef>
            </a:pPr>
            <a:r>
              <a:rPr lang="pt-BR" sz="2400" b="1" dirty="0">
                <a:solidFill>
                  <a:srgbClr val="0070C0"/>
                </a:solidFill>
                <a:latin typeface="Arial Narrow" pitchFamily="34" charset="0"/>
              </a:rPr>
              <a:t>SELO DIGITAL, </a:t>
            </a:r>
            <a:br>
              <a:rPr lang="pt-BR" sz="2400" b="1" dirty="0">
                <a:solidFill>
                  <a:srgbClr val="0070C0"/>
                </a:solidFill>
                <a:latin typeface="Arial Narrow" pitchFamily="34" charset="0"/>
              </a:rPr>
            </a:br>
            <a:r>
              <a:rPr lang="pt-BR" sz="2400" b="1" dirty="0">
                <a:solidFill>
                  <a:srgbClr val="0070C0"/>
                </a:solidFill>
                <a:latin typeface="Arial Narrow" pitchFamily="34" charset="0"/>
              </a:rPr>
              <a:t>após o envio do termo de compromisso </a:t>
            </a:r>
            <a:br>
              <a:rPr lang="pt-BR" sz="2400" b="1" dirty="0">
                <a:solidFill>
                  <a:srgbClr val="0070C0"/>
                </a:solidFill>
                <a:latin typeface="Arial Narrow" pitchFamily="34" charset="0"/>
              </a:rPr>
            </a:br>
            <a:r>
              <a:rPr lang="pt-BR" sz="2400" b="1" dirty="0">
                <a:solidFill>
                  <a:srgbClr val="0070C0"/>
                </a:solidFill>
                <a:latin typeface="Arial Narrow" pitchFamily="34" charset="0"/>
              </a:rPr>
              <a:t>e a primeira contribuição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022810" y="3628072"/>
            <a:ext cx="46733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6"/>
            <a:r>
              <a:rPr lang="pt-BR" sz="2400" b="1" dirty="0">
                <a:solidFill>
                  <a:srgbClr val="0070C0"/>
                </a:solidFill>
                <a:latin typeface="Arial Narrow" pitchFamily="34" charset="0"/>
              </a:rPr>
              <a:t>Certificado de Empresa Cidadã, </a:t>
            </a:r>
            <a:br>
              <a:rPr lang="pt-BR" sz="2400" b="1" dirty="0">
                <a:solidFill>
                  <a:srgbClr val="0070C0"/>
                </a:solidFill>
                <a:latin typeface="Arial Narrow" pitchFamily="34" charset="0"/>
              </a:rPr>
            </a:br>
            <a:r>
              <a:rPr lang="pt-BR" sz="2400" b="1" dirty="0">
                <a:solidFill>
                  <a:srgbClr val="0070C0"/>
                </a:solidFill>
                <a:latin typeface="Arial Narrow" pitchFamily="34" charset="0"/>
              </a:rPr>
              <a:t>ao serem completados US$ 1.000,00 doados</a:t>
            </a:r>
          </a:p>
          <a:p>
            <a:endParaRPr lang="pt-BR" dirty="0"/>
          </a:p>
        </p:txBody>
      </p:sp>
      <p:pic>
        <p:nvPicPr>
          <p:cNvPr id="16" name="Imagem 15"/>
          <p:cNvPicPr/>
          <p:nvPr/>
        </p:nvPicPr>
        <p:blipFill rotWithShape="1">
          <a:blip r:embed="rId6"/>
          <a:srcRect l="13062" t="62081" r="74875" b="25706"/>
          <a:stretch/>
        </p:blipFill>
        <p:spPr bwMode="auto">
          <a:xfrm>
            <a:off x="7534275" y="0"/>
            <a:ext cx="1609725" cy="1018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5" y="6518970"/>
            <a:ext cx="1367991" cy="262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4902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1.bp.blogspot.com/-58bJRh6Q4Vo/T9JxhhJ_YoI/AAAAAAAAAx0/PWfVTOHa2wE/s1600/A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6" b="33845"/>
          <a:stretch/>
        </p:blipFill>
        <p:spPr bwMode="auto">
          <a:xfrm>
            <a:off x="0" y="4000500"/>
            <a:ext cx="91440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228600" y="1337102"/>
            <a:ext cx="3657600" cy="4154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ctangle 7"/>
          <p:cNvSpPr/>
          <p:nvPr/>
        </p:nvSpPr>
        <p:spPr>
          <a:xfrm>
            <a:off x="38100" y="457200"/>
            <a:ext cx="92964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pt-BR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81000" y="457200"/>
            <a:ext cx="6781800" cy="533400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5400" b="1" cap="all" dirty="0" err="1" smtClean="0">
                <a:solidFill>
                  <a:schemeClr val="bg1"/>
                </a:solidFill>
                <a:latin typeface="Arial Narrow"/>
                <a:cs typeface="Arial Narrow"/>
              </a:rPr>
              <a:t>Abtrf</a:t>
            </a:r>
            <a:endParaRPr lang="pt-BR" sz="5400" b="1" cap="all" dirty="0" smtClean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28600" y="1295400"/>
            <a:ext cx="89154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94BB0"/>
              </a:buClr>
            </a:pPr>
            <a:r>
              <a:rPr lang="pt-B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Reconhecimentos x D4670 Preservação de mananciais</a:t>
            </a: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>
              <a:buClr>
                <a:srgbClr val="094BB0"/>
              </a:buClr>
            </a:pPr>
            <a:endParaRPr lang="pt-BR" sz="1600" dirty="0">
              <a:latin typeface="Arial Narrow" pitchFamily="34" charset="0"/>
            </a:endParaRPr>
          </a:p>
          <a:p>
            <a:pPr marL="0" lvl="1">
              <a:buClr>
                <a:srgbClr val="094BB0"/>
              </a:buClr>
            </a:pPr>
            <a:r>
              <a:rPr lang="pt-BR" sz="2400" b="1" dirty="0">
                <a:solidFill>
                  <a:srgbClr val="0070C0"/>
                </a:solidFill>
                <a:latin typeface="Arial Narrow" pitchFamily="34" charset="0"/>
              </a:rPr>
              <a:t>Certificado de Apreciação </a:t>
            </a:r>
            <a:r>
              <a:rPr lang="pt-BR" sz="2400" b="1" dirty="0" smtClean="0">
                <a:solidFill>
                  <a:srgbClr val="0070C0"/>
                </a:solidFill>
                <a:latin typeface="Arial Narrow" pitchFamily="34" charset="0"/>
              </a:rPr>
              <a:t>à empresa ou Título </a:t>
            </a:r>
            <a:r>
              <a:rPr lang="pt-BR" sz="2400" b="1" dirty="0">
                <a:solidFill>
                  <a:srgbClr val="0070C0"/>
                </a:solidFill>
                <a:latin typeface="Arial Narrow" pitchFamily="34" charset="0"/>
              </a:rPr>
              <a:t>Paul Harris (ou safiras e rubis</a:t>
            </a:r>
            <a:r>
              <a:rPr lang="pt-BR" sz="2400" b="1" dirty="0" smtClean="0">
                <a:solidFill>
                  <a:srgbClr val="0070C0"/>
                </a:solidFill>
                <a:latin typeface="Arial Narrow" pitchFamily="34" charset="0"/>
              </a:rPr>
              <a:t>) para </a:t>
            </a:r>
            <a:r>
              <a:rPr lang="pt-BR" sz="2400" b="1" dirty="0">
                <a:solidFill>
                  <a:srgbClr val="0070C0"/>
                </a:solidFill>
                <a:latin typeface="Arial Narrow" pitchFamily="34" charset="0"/>
              </a:rPr>
              <a:t>contribuições de US$ 1.000</a:t>
            </a:r>
          </a:p>
          <a:p>
            <a:pPr>
              <a:buClr>
                <a:srgbClr val="094BB0"/>
              </a:buClr>
            </a:pPr>
            <a:endParaRPr lang="pt-BR" sz="2400" b="1" dirty="0">
              <a:solidFill>
                <a:srgbClr val="0070C0"/>
              </a:solidFill>
              <a:latin typeface="Arial Narrow" pitchFamily="34" charset="0"/>
            </a:endParaRPr>
          </a:p>
          <a:p>
            <a:pPr>
              <a:buClr>
                <a:srgbClr val="094BB0"/>
              </a:buClr>
            </a:pPr>
            <a:r>
              <a:rPr lang="pt-BR" sz="2400" b="1" dirty="0">
                <a:solidFill>
                  <a:srgbClr val="0070C0"/>
                </a:solidFill>
                <a:latin typeface="Arial Narrow" pitchFamily="34" charset="0"/>
              </a:rPr>
              <a:t>Com uma contribuição de US$ </a:t>
            </a:r>
            <a:r>
              <a:rPr lang="pt-BR" sz="2400" b="1" dirty="0" smtClean="0">
                <a:solidFill>
                  <a:srgbClr val="0070C0"/>
                </a:solidFill>
                <a:latin typeface="Arial Narrow" pitchFamily="34" charset="0"/>
              </a:rPr>
              <a:t>10.000 </a:t>
            </a:r>
            <a:r>
              <a:rPr lang="pt-BR" sz="2400" b="1" dirty="0">
                <a:solidFill>
                  <a:srgbClr val="0070C0"/>
                </a:solidFill>
                <a:latin typeface="Arial Narrow" pitchFamily="34" charset="0"/>
              </a:rPr>
              <a:t>receberá o reconhecimento “Major </a:t>
            </a:r>
            <a:r>
              <a:rPr lang="pt-BR" sz="2400" b="1" dirty="0" err="1">
                <a:solidFill>
                  <a:srgbClr val="0070C0"/>
                </a:solidFill>
                <a:latin typeface="Arial Narrow" pitchFamily="34" charset="0"/>
              </a:rPr>
              <a:t>Donor</a:t>
            </a:r>
            <a:r>
              <a:rPr lang="pt-BR" sz="2400" b="1" dirty="0">
                <a:solidFill>
                  <a:srgbClr val="0070C0"/>
                </a:solidFill>
                <a:latin typeface="Arial Narrow" pitchFamily="34" charset="0"/>
              </a:rPr>
              <a:t>”.</a:t>
            </a:r>
          </a:p>
          <a:p>
            <a:pPr>
              <a:buClr>
                <a:srgbClr val="094BB0"/>
              </a:buClr>
            </a:pPr>
            <a:endParaRPr lang="pt-BR" sz="2200" dirty="0" smtClean="0">
              <a:latin typeface="Arial Narrow" pitchFamily="34" charset="0"/>
            </a:endParaRPr>
          </a:p>
          <a:p>
            <a:endParaRPr lang="pt-BR" sz="2200" dirty="0">
              <a:latin typeface="Arial Narrow" pitchFamily="34" charset="0"/>
            </a:endParaRPr>
          </a:p>
        </p:txBody>
      </p:sp>
      <p:sp>
        <p:nvSpPr>
          <p:cNvPr id="15" name="Rectangle 7"/>
          <p:cNvSpPr/>
          <p:nvPr/>
        </p:nvSpPr>
        <p:spPr>
          <a:xfrm>
            <a:off x="0" y="3657600"/>
            <a:ext cx="9144000" cy="304800"/>
          </a:xfrm>
          <a:prstGeom prst="rect">
            <a:avLst/>
          </a:prstGeom>
          <a:solidFill>
            <a:schemeClr val="accent1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7"/>
          <p:cNvSpPr/>
          <p:nvPr/>
        </p:nvSpPr>
        <p:spPr>
          <a:xfrm>
            <a:off x="0" y="3810000"/>
            <a:ext cx="9144000" cy="381000"/>
          </a:xfrm>
          <a:prstGeom prst="rect">
            <a:avLst/>
          </a:prstGeom>
          <a:solidFill>
            <a:schemeClr val="accent1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Imagem 9"/>
          <p:cNvPicPr/>
          <p:nvPr/>
        </p:nvPicPr>
        <p:blipFill rotWithShape="1">
          <a:blip r:embed="rId4"/>
          <a:srcRect l="13277" t="36158" r="69808" b="49910"/>
          <a:stretch/>
        </p:blipFill>
        <p:spPr bwMode="auto">
          <a:xfrm>
            <a:off x="6886575" y="0"/>
            <a:ext cx="2257425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23581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37531"/>
            <a:ext cx="8229600" cy="1143000"/>
          </a:xfrm>
        </p:spPr>
        <p:txBody>
          <a:bodyPr>
            <a:noAutofit/>
          </a:bodyPr>
          <a:lstStyle/>
          <a:p>
            <a:r>
              <a:rPr lang="pt-BR" sz="7200" b="1" dirty="0" smtClean="0">
                <a:solidFill>
                  <a:schemeClr val="tx2"/>
                </a:solidFill>
              </a:rPr>
              <a:t>D4420 US$ mil</a:t>
            </a:r>
            <a:endParaRPr lang="pt-BR" sz="7200" b="1" dirty="0">
              <a:solidFill>
                <a:schemeClr val="tx2"/>
              </a:solidFill>
            </a:endParaRPr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748911"/>
              </p:ext>
            </p:extLst>
          </p:nvPr>
        </p:nvGraphicFramePr>
        <p:xfrm>
          <a:off x="0" y="1180531"/>
          <a:ext cx="9144000" cy="5677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401245" y="5455400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D4420</a:t>
            </a:r>
            <a:endParaRPr lang="pt-BR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620126" y="5434084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D4630</a:t>
            </a:r>
            <a:endParaRPr lang="pt-BR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842213" y="5455400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D4430</a:t>
            </a:r>
            <a:endParaRPr lang="pt-BR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891389" y="5434084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D4430</a:t>
            </a:r>
            <a:endParaRPr lang="pt-BR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680493" y="5434084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D4630</a:t>
            </a:r>
            <a:endParaRPr lang="pt-BR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487770" y="5434084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D4420</a:t>
            </a:r>
            <a:endParaRPr lang="pt-BR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4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54C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pt-BR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457200"/>
            <a:ext cx="3925888" cy="533400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4800" b="1" cap="all" dirty="0" smtClean="0">
                <a:solidFill>
                  <a:schemeClr val="bg1"/>
                </a:solidFill>
                <a:latin typeface="Arial Narrow"/>
                <a:cs typeface="Arial Narrow"/>
              </a:rPr>
              <a:t>ABTRF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209800" y="1010334"/>
            <a:ext cx="6172200" cy="58477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DIRETORIA EXECUTIVA</a:t>
            </a:r>
            <a:endParaRPr lang="pt-BR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219201" y="1748135"/>
            <a:ext cx="3505199" cy="46166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CONSELHO  CONSULTIVO</a:t>
            </a: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867400" y="1748135"/>
            <a:ext cx="3326400" cy="46166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CONSELHO  FISCAL</a:t>
            </a: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124200" y="4495800"/>
            <a:ext cx="1905000" cy="830997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SECRETARIA</a:t>
            </a:r>
          </a:p>
          <a:p>
            <a:pPr algn="ctr"/>
            <a:r>
              <a:rPr lang="pt-B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GERAL</a:t>
            </a: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219201" y="2667000"/>
            <a:ext cx="3505200" cy="46166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CONSELHO  HONORÁRIO</a:t>
            </a: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28600" y="4495800"/>
            <a:ext cx="2362200" cy="830997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COMISSÃO  DE PLANEJAMENTO</a:t>
            </a: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638800" y="3124200"/>
            <a:ext cx="3478800" cy="353943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COMISSÕES DE</a:t>
            </a:r>
          </a:p>
          <a:p>
            <a:pPr algn="ctr"/>
            <a:endParaRPr lang="pt-BR" sz="800" dirty="0" smtClean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GRANDES   DOADORES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SEGURO   SOLIDÁRIO</a:t>
            </a:r>
            <a:endParaRPr lang="pt-BR" sz="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IMAGEM   PÚBLICA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CASAS DA AMIZADE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GOVERNADORES</a:t>
            </a:r>
            <a:r>
              <a:rPr lang="pt-B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t-B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DE DISTRITO</a:t>
            </a: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5257800" y="1600200"/>
            <a:ext cx="0" cy="2667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5257800" y="2895600"/>
            <a:ext cx="1981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3810000" y="289560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7239000" y="2895600"/>
            <a:ext cx="0" cy="228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2057400" y="344736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4114800" y="4267200"/>
            <a:ext cx="1143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4114800" y="4267200"/>
            <a:ext cx="0" cy="228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>
            <a:endCxn id="10" idx="1"/>
          </p:cNvCxnSpPr>
          <p:nvPr/>
        </p:nvCxnSpPr>
        <p:spPr>
          <a:xfrm>
            <a:off x="2604732" y="4900566"/>
            <a:ext cx="519468" cy="107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4648200" y="1981200"/>
            <a:ext cx="609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4648200" y="2895600"/>
            <a:ext cx="609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5257800" y="1978967"/>
            <a:ext cx="990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5" y="6518970"/>
            <a:ext cx="1367991" cy="262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27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27379" y="457200"/>
            <a:ext cx="9296400" cy="533400"/>
          </a:xfrm>
          <a:prstGeom prst="rect">
            <a:avLst/>
          </a:prstGeom>
          <a:solidFill>
            <a:srgbClr val="054C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pt-BR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457200"/>
            <a:ext cx="6927304" cy="533400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3600" b="1" cap="all" dirty="0" smtClean="0">
                <a:solidFill>
                  <a:schemeClr val="bg1"/>
                </a:solidFill>
                <a:latin typeface="Arial Narrow"/>
                <a:cs typeface="Arial Narrow"/>
              </a:rPr>
              <a:t>ABTRF – DIRETORIA E CONSELHOS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-36512" y="1340768"/>
            <a:ext cx="43434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-36512" y="5085184"/>
            <a:ext cx="43434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36512" y="3212976"/>
            <a:ext cx="43434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611688" y="1340768"/>
            <a:ext cx="46085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0" y="1267897"/>
            <a:ext cx="4572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</a:rPr>
              <a:t>DIRETORIA EXECUTIVA</a:t>
            </a:r>
          </a:p>
          <a:p>
            <a:r>
              <a:rPr lang="pt-BR" sz="2000" b="1" u="sng" dirty="0" smtClean="0">
                <a:solidFill>
                  <a:srgbClr val="0070C0"/>
                </a:solidFill>
              </a:rPr>
              <a:t>HIPÓLITO  S. </a:t>
            </a:r>
            <a:r>
              <a:rPr lang="pt-BR" sz="2000" b="1" u="sng" dirty="0">
                <a:solidFill>
                  <a:srgbClr val="0070C0"/>
                </a:solidFill>
              </a:rPr>
              <a:t>FERREIRA </a:t>
            </a:r>
            <a:r>
              <a:rPr lang="pt-BR" sz="2000" b="1" u="sng" dirty="0" smtClean="0">
                <a:solidFill>
                  <a:srgbClr val="0070C0"/>
                </a:solidFill>
              </a:rPr>
              <a:t>– PRESIDENTE</a:t>
            </a:r>
          </a:p>
          <a:p>
            <a:endParaRPr lang="pt-BR" sz="2000" b="1" dirty="0">
              <a:solidFill>
                <a:srgbClr val="0070C0"/>
              </a:solidFill>
            </a:endParaRPr>
          </a:p>
          <a:p>
            <a:r>
              <a:rPr lang="pt-BR" b="1" dirty="0">
                <a:solidFill>
                  <a:srgbClr val="0070C0"/>
                </a:solidFill>
              </a:rPr>
              <a:t>MARIO DE </a:t>
            </a:r>
            <a:r>
              <a:rPr lang="pt-BR" b="1" dirty="0" smtClean="0">
                <a:solidFill>
                  <a:srgbClr val="0070C0"/>
                </a:solidFill>
              </a:rPr>
              <a:t>O. </a:t>
            </a:r>
            <a:r>
              <a:rPr lang="pt-BR" b="1" dirty="0">
                <a:solidFill>
                  <a:srgbClr val="0070C0"/>
                </a:solidFill>
              </a:rPr>
              <a:t>ANTONINO - </a:t>
            </a:r>
            <a:r>
              <a:rPr lang="pt-BR" b="1" dirty="0" err="1" smtClean="0">
                <a:solidFill>
                  <a:srgbClr val="0070C0"/>
                </a:solidFill>
              </a:rPr>
              <a:t>VICE-PRES</a:t>
            </a:r>
            <a:r>
              <a:rPr lang="pt-BR" b="1" dirty="0" smtClean="0">
                <a:solidFill>
                  <a:srgbClr val="0070C0"/>
                </a:solidFill>
              </a:rPr>
              <a:t>.</a:t>
            </a:r>
            <a:endParaRPr lang="pt-BR" b="1" dirty="0">
              <a:solidFill>
                <a:srgbClr val="0070C0"/>
              </a:solidFill>
            </a:endParaRPr>
          </a:p>
          <a:p>
            <a:r>
              <a:rPr lang="pt-BR" b="1" dirty="0">
                <a:solidFill>
                  <a:srgbClr val="0070C0"/>
                </a:solidFill>
              </a:rPr>
              <a:t>GERSON GONÇALVES - DIRETOR </a:t>
            </a:r>
            <a:endParaRPr lang="pt-BR" dirty="0" smtClean="0">
              <a:solidFill>
                <a:srgbClr val="0070C0"/>
              </a:solidFill>
            </a:endParaRPr>
          </a:p>
          <a:p>
            <a:endParaRPr lang="pt-BR" dirty="0">
              <a:solidFill>
                <a:srgbClr val="0070C0"/>
              </a:solidFill>
            </a:endParaRPr>
          </a:p>
          <a:p>
            <a:r>
              <a:rPr lang="pt-BR" sz="2800" b="1" dirty="0" smtClean="0">
                <a:solidFill>
                  <a:srgbClr val="0070C0"/>
                </a:solidFill>
              </a:rPr>
              <a:t>CONSELHO FISCAL</a:t>
            </a:r>
          </a:p>
          <a:p>
            <a:r>
              <a:rPr lang="pt-BR" sz="2000" b="1" u="sng" dirty="0" smtClean="0">
                <a:solidFill>
                  <a:srgbClr val="0070C0"/>
                </a:solidFill>
              </a:rPr>
              <a:t>ANTONIO </a:t>
            </a:r>
            <a:r>
              <a:rPr lang="pt-BR" sz="2000" b="1" u="sng" dirty="0">
                <a:solidFill>
                  <a:srgbClr val="0070C0"/>
                </a:solidFill>
              </a:rPr>
              <a:t>ELIAS NAHAS </a:t>
            </a:r>
            <a:r>
              <a:rPr lang="pt-BR" sz="2000" b="1" u="sng" dirty="0" smtClean="0">
                <a:solidFill>
                  <a:srgbClr val="0070C0"/>
                </a:solidFill>
              </a:rPr>
              <a:t>– PRESIDENTE</a:t>
            </a:r>
          </a:p>
          <a:p>
            <a:endParaRPr lang="pt-BR" sz="2000" b="1" dirty="0">
              <a:solidFill>
                <a:srgbClr val="0070C0"/>
              </a:solidFill>
            </a:endParaRPr>
          </a:p>
          <a:p>
            <a:r>
              <a:rPr lang="pt-BR" b="1" dirty="0">
                <a:solidFill>
                  <a:srgbClr val="0070C0"/>
                </a:solidFill>
              </a:rPr>
              <a:t>GILSON </a:t>
            </a:r>
            <a:r>
              <a:rPr lang="pt-BR" b="1" dirty="0" smtClean="0">
                <a:solidFill>
                  <a:srgbClr val="0070C0"/>
                </a:solidFill>
              </a:rPr>
              <a:t>M.  </a:t>
            </a:r>
            <a:r>
              <a:rPr lang="pt-BR" b="1" dirty="0">
                <a:solidFill>
                  <a:srgbClr val="0070C0"/>
                </a:solidFill>
              </a:rPr>
              <a:t>DE BESSA  MENEZES - MEMBRO</a:t>
            </a:r>
          </a:p>
          <a:p>
            <a:r>
              <a:rPr lang="pt-BR" b="1" dirty="0">
                <a:solidFill>
                  <a:srgbClr val="0070C0"/>
                </a:solidFill>
              </a:rPr>
              <a:t>SALVADOR </a:t>
            </a:r>
            <a:r>
              <a:rPr lang="pt-BR" b="1" dirty="0" err="1">
                <a:solidFill>
                  <a:srgbClr val="0070C0"/>
                </a:solidFill>
              </a:rPr>
              <a:t>STRAZZERI</a:t>
            </a:r>
            <a:r>
              <a:rPr lang="pt-BR" b="1" dirty="0">
                <a:solidFill>
                  <a:srgbClr val="0070C0"/>
                </a:solidFill>
              </a:rPr>
              <a:t> </a:t>
            </a:r>
            <a:r>
              <a:rPr lang="pt-BR" b="1" dirty="0" smtClean="0">
                <a:solidFill>
                  <a:srgbClr val="0070C0"/>
                </a:solidFill>
              </a:rPr>
              <a:t>– MEMBRO</a:t>
            </a:r>
          </a:p>
          <a:p>
            <a:endParaRPr lang="pt-BR" b="1" dirty="0" smtClean="0">
              <a:solidFill>
                <a:srgbClr val="0070C0"/>
              </a:solidFill>
            </a:endParaRPr>
          </a:p>
          <a:p>
            <a:r>
              <a:rPr lang="pt-BR" sz="2800" b="1" dirty="0" smtClean="0">
                <a:solidFill>
                  <a:srgbClr val="0070C0"/>
                </a:solidFill>
              </a:rPr>
              <a:t>CONSELHO </a:t>
            </a:r>
            <a:r>
              <a:rPr lang="pt-BR" sz="2800" b="1" dirty="0">
                <a:solidFill>
                  <a:srgbClr val="0070C0"/>
                </a:solidFill>
              </a:rPr>
              <a:t>HONORÁRIO</a:t>
            </a:r>
          </a:p>
          <a:p>
            <a:r>
              <a:rPr lang="pt-BR" sz="2000" b="1" u="sng" dirty="0">
                <a:solidFill>
                  <a:srgbClr val="0070C0"/>
                </a:solidFill>
              </a:rPr>
              <a:t>ALCEU </a:t>
            </a:r>
            <a:r>
              <a:rPr lang="pt-BR" sz="2000" b="1" u="sng" dirty="0" err="1">
                <a:solidFill>
                  <a:srgbClr val="0070C0"/>
                </a:solidFill>
              </a:rPr>
              <a:t>ANTIMO</a:t>
            </a:r>
            <a:r>
              <a:rPr lang="pt-BR" sz="2000" b="1" u="sng" dirty="0">
                <a:solidFill>
                  <a:srgbClr val="0070C0"/>
                </a:solidFill>
              </a:rPr>
              <a:t> </a:t>
            </a:r>
            <a:r>
              <a:rPr lang="pt-BR" sz="2000" b="1" u="sng" dirty="0" err="1">
                <a:solidFill>
                  <a:srgbClr val="0070C0"/>
                </a:solidFill>
              </a:rPr>
              <a:t>VEZOZZO</a:t>
            </a:r>
            <a:r>
              <a:rPr lang="pt-BR" sz="2000" b="1" u="sng" dirty="0">
                <a:solidFill>
                  <a:srgbClr val="0070C0"/>
                </a:solidFill>
              </a:rPr>
              <a:t> - PRESIDENTE</a:t>
            </a:r>
          </a:p>
          <a:p>
            <a:endParaRPr lang="pt-BR" b="1" dirty="0" smtClean="0">
              <a:solidFill>
                <a:srgbClr val="0070C0"/>
              </a:solidFill>
            </a:endParaRPr>
          </a:p>
          <a:p>
            <a:r>
              <a:rPr lang="pt-BR" b="1" dirty="0" smtClean="0">
                <a:solidFill>
                  <a:srgbClr val="0070C0"/>
                </a:solidFill>
              </a:rPr>
              <a:t>EDUARDO </a:t>
            </a:r>
            <a:r>
              <a:rPr lang="pt-BR" b="1" dirty="0">
                <a:solidFill>
                  <a:srgbClr val="0070C0"/>
                </a:solidFill>
              </a:rPr>
              <a:t>DE BARROS PIMENTEL</a:t>
            </a:r>
          </a:p>
          <a:p>
            <a:r>
              <a:rPr lang="pt-BR" b="1" dirty="0">
                <a:solidFill>
                  <a:srgbClr val="0070C0"/>
                </a:solidFill>
              </a:rPr>
              <a:t>MARIO AMATO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572000" y="1267897"/>
            <a:ext cx="457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</a:rPr>
              <a:t>CONSELHO CONSULTIVO</a:t>
            </a:r>
          </a:p>
          <a:p>
            <a:r>
              <a:rPr lang="pt-BR" sz="2000" b="1" u="sng" dirty="0" smtClean="0">
                <a:solidFill>
                  <a:srgbClr val="0070C0"/>
                </a:solidFill>
              </a:rPr>
              <a:t>LUIZ </a:t>
            </a:r>
            <a:r>
              <a:rPr lang="pt-BR" sz="2000" b="1" u="sng" dirty="0">
                <a:solidFill>
                  <a:srgbClr val="0070C0"/>
                </a:solidFill>
              </a:rPr>
              <a:t>COELHO DE OLIVEIRA </a:t>
            </a:r>
            <a:r>
              <a:rPr lang="pt-BR" sz="2000" b="1" u="sng" dirty="0" smtClean="0">
                <a:solidFill>
                  <a:srgbClr val="0070C0"/>
                </a:solidFill>
              </a:rPr>
              <a:t>– PRESIDENTE</a:t>
            </a:r>
          </a:p>
          <a:p>
            <a:endParaRPr lang="pt-BR" b="1" dirty="0">
              <a:solidFill>
                <a:srgbClr val="0070C0"/>
              </a:solidFill>
            </a:endParaRPr>
          </a:p>
          <a:p>
            <a:r>
              <a:rPr lang="pt-BR" b="1" dirty="0">
                <a:solidFill>
                  <a:srgbClr val="0070C0"/>
                </a:solidFill>
              </a:rPr>
              <a:t>COORDENADORES REG. FR</a:t>
            </a:r>
          </a:p>
          <a:p>
            <a:r>
              <a:rPr lang="pt-BR" b="1" dirty="0">
                <a:solidFill>
                  <a:srgbClr val="0070C0"/>
                </a:solidFill>
              </a:rPr>
              <a:t>● CELSO GONÇALVES ALVES</a:t>
            </a:r>
          </a:p>
          <a:p>
            <a:r>
              <a:rPr lang="pt-BR" b="1" dirty="0">
                <a:solidFill>
                  <a:srgbClr val="0070C0"/>
                </a:solidFill>
              </a:rPr>
              <a:t>● PAULO </a:t>
            </a:r>
            <a:r>
              <a:rPr lang="pt-BR" b="1" dirty="0" smtClean="0">
                <a:solidFill>
                  <a:srgbClr val="0070C0"/>
                </a:solidFill>
              </a:rPr>
              <a:t>AUGUSTO ZANARDI</a:t>
            </a:r>
          </a:p>
          <a:p>
            <a:endParaRPr lang="pt-BR" b="1" dirty="0">
              <a:solidFill>
                <a:srgbClr val="0070C0"/>
              </a:solidFill>
            </a:endParaRPr>
          </a:p>
          <a:p>
            <a:r>
              <a:rPr lang="pt-BR" b="1" dirty="0">
                <a:solidFill>
                  <a:srgbClr val="0070C0"/>
                </a:solidFill>
              </a:rPr>
              <a:t>EX-COORDENADORES REG. FR</a:t>
            </a:r>
          </a:p>
          <a:p>
            <a:r>
              <a:rPr lang="pt-BR" b="1" dirty="0">
                <a:solidFill>
                  <a:srgbClr val="0070C0"/>
                </a:solidFill>
              </a:rPr>
              <a:t>● JOSÉ CARLOS CARVALHO</a:t>
            </a:r>
          </a:p>
          <a:p>
            <a:r>
              <a:rPr lang="pt-BR" b="1" dirty="0">
                <a:solidFill>
                  <a:srgbClr val="0070C0"/>
                </a:solidFill>
              </a:rPr>
              <a:t>● </a:t>
            </a:r>
            <a:r>
              <a:rPr lang="pt-BR" b="1" dirty="0" smtClean="0">
                <a:solidFill>
                  <a:srgbClr val="0070C0"/>
                </a:solidFill>
              </a:rPr>
              <a:t>A. HENRIQUE </a:t>
            </a:r>
            <a:r>
              <a:rPr lang="pt-BR" b="1" dirty="0">
                <a:solidFill>
                  <a:srgbClr val="0070C0"/>
                </a:solidFill>
              </a:rPr>
              <a:t>B. DE VASCONCELOS</a:t>
            </a:r>
          </a:p>
          <a:p>
            <a:r>
              <a:rPr lang="pt-BR" b="1" dirty="0">
                <a:solidFill>
                  <a:srgbClr val="0070C0"/>
                </a:solidFill>
              </a:rPr>
              <a:t>● </a:t>
            </a:r>
            <a:r>
              <a:rPr lang="pt-BR" b="1" dirty="0" err="1">
                <a:solidFill>
                  <a:srgbClr val="0070C0"/>
                </a:solidFill>
              </a:rPr>
              <a:t>ALTIMAR</a:t>
            </a:r>
            <a:r>
              <a:rPr lang="pt-BR" b="1" dirty="0">
                <a:solidFill>
                  <a:srgbClr val="0070C0"/>
                </a:solidFill>
              </a:rPr>
              <a:t> AUGUSTO FERNANDES</a:t>
            </a:r>
          </a:p>
          <a:p>
            <a:r>
              <a:rPr lang="pt-BR" b="1" dirty="0">
                <a:solidFill>
                  <a:srgbClr val="0070C0"/>
                </a:solidFill>
              </a:rPr>
              <a:t>● ALDAIR DE QUEIROZ FRANCO</a:t>
            </a:r>
          </a:p>
          <a:p>
            <a:r>
              <a:rPr lang="pt-BR" b="1" dirty="0">
                <a:solidFill>
                  <a:srgbClr val="0070C0"/>
                </a:solidFill>
              </a:rPr>
              <a:t>● GEDSON JUNQUEIRA </a:t>
            </a:r>
            <a:r>
              <a:rPr lang="pt-BR" b="1" dirty="0" err="1">
                <a:solidFill>
                  <a:srgbClr val="0070C0"/>
                </a:solidFill>
              </a:rPr>
              <a:t>BERSANETE</a:t>
            </a:r>
            <a:endParaRPr lang="pt-BR" b="1" dirty="0">
              <a:solidFill>
                <a:srgbClr val="0070C0"/>
              </a:solidFill>
            </a:endParaRPr>
          </a:p>
          <a:p>
            <a:r>
              <a:rPr lang="pt-BR" b="1" dirty="0">
                <a:solidFill>
                  <a:srgbClr val="0070C0"/>
                </a:solidFill>
              </a:rPr>
              <a:t>● </a:t>
            </a:r>
            <a:r>
              <a:rPr lang="pt-BR" b="1" dirty="0" err="1">
                <a:solidFill>
                  <a:srgbClr val="0070C0"/>
                </a:solidFill>
              </a:rPr>
              <a:t>WANDERLINO</a:t>
            </a:r>
            <a:r>
              <a:rPr lang="pt-BR" b="1" dirty="0">
                <a:solidFill>
                  <a:srgbClr val="0070C0"/>
                </a:solidFill>
              </a:rPr>
              <a:t> ARRUDA</a:t>
            </a:r>
          </a:p>
          <a:p>
            <a:r>
              <a:rPr lang="pt-BR" b="1" dirty="0">
                <a:solidFill>
                  <a:srgbClr val="0070C0"/>
                </a:solidFill>
              </a:rPr>
              <a:t>● FLAVIO </a:t>
            </a:r>
            <a:r>
              <a:rPr lang="pt-BR" b="1" dirty="0" smtClean="0">
                <a:solidFill>
                  <a:srgbClr val="0070C0"/>
                </a:solidFill>
              </a:rPr>
              <a:t>A. </a:t>
            </a:r>
            <a:r>
              <a:rPr lang="pt-BR" b="1" dirty="0">
                <a:solidFill>
                  <a:srgbClr val="0070C0"/>
                </a:solidFill>
              </a:rPr>
              <a:t>QUEIROGA MENDLOVITZ</a:t>
            </a:r>
          </a:p>
          <a:p>
            <a:r>
              <a:rPr lang="pt-BR" b="1" dirty="0">
                <a:solidFill>
                  <a:srgbClr val="0070C0"/>
                </a:solidFill>
              </a:rPr>
              <a:t>● FLAVIO </a:t>
            </a:r>
            <a:r>
              <a:rPr lang="pt-BR" b="1" dirty="0" smtClean="0">
                <a:solidFill>
                  <a:srgbClr val="0070C0"/>
                </a:solidFill>
              </a:rPr>
              <a:t>FARAH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809" y="6518970"/>
            <a:ext cx="1367991" cy="262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2631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4648200" y="4953000"/>
            <a:ext cx="457619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-108520" y="1340768"/>
            <a:ext cx="43434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644008" y="1340768"/>
            <a:ext cx="457619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-131440" y="4114800"/>
            <a:ext cx="43434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-108520" y="5651956"/>
            <a:ext cx="43434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8" name="Rectangle 7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54C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pt-BR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457200"/>
            <a:ext cx="3925888" cy="533400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3600" b="1" cap="all" dirty="0" smtClean="0">
                <a:solidFill>
                  <a:schemeClr val="bg1"/>
                </a:solidFill>
                <a:latin typeface="Arial Narrow"/>
                <a:cs typeface="Arial Narrow"/>
              </a:rPr>
              <a:t>ABTRF - COMISSÕES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1267897"/>
            <a:ext cx="4572000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</a:rPr>
              <a:t>DE </a:t>
            </a:r>
            <a:r>
              <a:rPr lang="pt-BR" sz="2800" b="1" dirty="0">
                <a:solidFill>
                  <a:srgbClr val="0070C0"/>
                </a:solidFill>
              </a:rPr>
              <a:t>ÁREA</a:t>
            </a:r>
          </a:p>
          <a:p>
            <a:r>
              <a:rPr lang="pt-BR" b="1" dirty="0">
                <a:solidFill>
                  <a:srgbClr val="0070C0"/>
                </a:solidFill>
              </a:rPr>
              <a:t>1:     MOACIR DIAS DA SILVA</a:t>
            </a:r>
          </a:p>
          <a:p>
            <a:r>
              <a:rPr lang="pt-BR" b="1" dirty="0">
                <a:solidFill>
                  <a:srgbClr val="0070C0"/>
                </a:solidFill>
              </a:rPr>
              <a:t>2:     RICARDO MACHADO BECKER</a:t>
            </a:r>
          </a:p>
          <a:p>
            <a:r>
              <a:rPr lang="pt-BR" b="1" dirty="0">
                <a:solidFill>
                  <a:srgbClr val="0070C0"/>
                </a:solidFill>
              </a:rPr>
              <a:t>3:     ANTONIO ELIAS NAHAS</a:t>
            </a:r>
          </a:p>
          <a:p>
            <a:r>
              <a:rPr lang="pt-BR" b="1" dirty="0">
                <a:solidFill>
                  <a:srgbClr val="0070C0"/>
                </a:solidFill>
              </a:rPr>
              <a:t>4:     LUIZ </a:t>
            </a:r>
            <a:r>
              <a:rPr lang="pt-BR" b="1" dirty="0" err="1">
                <a:solidFill>
                  <a:srgbClr val="0070C0"/>
                </a:solidFill>
              </a:rPr>
              <a:t>OSAIR</a:t>
            </a:r>
            <a:r>
              <a:rPr lang="pt-BR" b="1" dirty="0">
                <a:solidFill>
                  <a:srgbClr val="0070C0"/>
                </a:solidFill>
              </a:rPr>
              <a:t> DE MEDEIROS</a:t>
            </a:r>
          </a:p>
          <a:p>
            <a:r>
              <a:rPr lang="pt-BR" b="1" dirty="0">
                <a:solidFill>
                  <a:srgbClr val="0070C0"/>
                </a:solidFill>
              </a:rPr>
              <a:t>5:     JOSÉ LUIZ BAIOCCO</a:t>
            </a:r>
          </a:p>
          <a:p>
            <a:r>
              <a:rPr lang="pt-BR" b="1" dirty="0">
                <a:solidFill>
                  <a:srgbClr val="0070C0"/>
                </a:solidFill>
              </a:rPr>
              <a:t>6:     JOSÉ JOAQUIM DO AMARAL FERREIRA</a:t>
            </a:r>
          </a:p>
          <a:p>
            <a:r>
              <a:rPr lang="pt-BR" b="1" dirty="0">
                <a:solidFill>
                  <a:srgbClr val="0070C0"/>
                </a:solidFill>
              </a:rPr>
              <a:t>7:     ANTONIO CARLOS CARDOSO</a:t>
            </a:r>
          </a:p>
          <a:p>
            <a:r>
              <a:rPr lang="pt-BR" b="1" dirty="0">
                <a:solidFill>
                  <a:srgbClr val="0070C0"/>
                </a:solidFill>
              </a:rPr>
              <a:t>8:     ARLINDO SALLA </a:t>
            </a:r>
            <a:r>
              <a:rPr lang="pt-BR" b="1" dirty="0" smtClean="0">
                <a:solidFill>
                  <a:srgbClr val="0070C0"/>
                </a:solidFill>
              </a:rPr>
              <a:t>SOBRINHO</a:t>
            </a:r>
          </a:p>
          <a:p>
            <a:endParaRPr lang="pt-BR" sz="1000" b="1" dirty="0">
              <a:solidFill>
                <a:srgbClr val="0070C0"/>
              </a:solidFill>
            </a:endParaRPr>
          </a:p>
          <a:p>
            <a:r>
              <a:rPr lang="pt-BR" sz="2800" b="1" dirty="0" smtClean="0">
                <a:solidFill>
                  <a:srgbClr val="0070C0"/>
                </a:solidFill>
              </a:rPr>
              <a:t>DE </a:t>
            </a:r>
            <a:r>
              <a:rPr lang="pt-BR" sz="2800" b="1" dirty="0">
                <a:solidFill>
                  <a:srgbClr val="0070C0"/>
                </a:solidFill>
              </a:rPr>
              <a:t>SEGURO SOLIDÁRIO</a:t>
            </a:r>
          </a:p>
          <a:p>
            <a:r>
              <a:rPr lang="pt-BR" sz="2000" b="1" u="sng" dirty="0" err="1">
                <a:solidFill>
                  <a:srgbClr val="0070C0"/>
                </a:solidFill>
              </a:rPr>
              <a:t>BEMVINDO</a:t>
            </a:r>
            <a:r>
              <a:rPr lang="pt-BR" sz="2000" b="1" u="sng" dirty="0">
                <a:solidFill>
                  <a:srgbClr val="0070C0"/>
                </a:solidFill>
              </a:rPr>
              <a:t> </a:t>
            </a:r>
            <a:r>
              <a:rPr lang="pt-BR" sz="2000" b="1" u="sng" dirty="0" smtClean="0">
                <a:solidFill>
                  <a:srgbClr val="0070C0"/>
                </a:solidFill>
              </a:rPr>
              <a:t>A. </a:t>
            </a:r>
            <a:r>
              <a:rPr lang="pt-BR" sz="2000" b="1" u="sng" dirty="0">
                <a:solidFill>
                  <a:srgbClr val="0070C0"/>
                </a:solidFill>
              </a:rPr>
              <a:t>DIAS </a:t>
            </a:r>
            <a:r>
              <a:rPr lang="pt-BR" sz="2000" b="1" u="sng" dirty="0" smtClean="0">
                <a:solidFill>
                  <a:srgbClr val="0070C0"/>
                </a:solidFill>
              </a:rPr>
              <a:t>– PRESIDENTE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WILLY GROSS</a:t>
            </a:r>
            <a:endParaRPr lang="pt-BR" b="1" dirty="0">
              <a:solidFill>
                <a:srgbClr val="0070C0"/>
              </a:solidFill>
            </a:endParaRPr>
          </a:p>
          <a:p>
            <a:r>
              <a:rPr lang="pt-BR" b="1" dirty="0">
                <a:solidFill>
                  <a:srgbClr val="0070C0"/>
                </a:solidFill>
              </a:rPr>
              <a:t>PETER JOACHIM </a:t>
            </a:r>
            <a:r>
              <a:rPr lang="pt-BR" b="1" dirty="0" smtClean="0">
                <a:solidFill>
                  <a:srgbClr val="0070C0"/>
                </a:solidFill>
              </a:rPr>
              <a:t>MOSER</a:t>
            </a:r>
          </a:p>
          <a:p>
            <a:endParaRPr lang="pt-BR" sz="900" dirty="0" smtClean="0"/>
          </a:p>
          <a:p>
            <a:endParaRPr lang="pt-BR" sz="800" dirty="0"/>
          </a:p>
          <a:p>
            <a:r>
              <a:rPr lang="pt-BR" sz="2800" b="1" dirty="0" smtClean="0">
                <a:solidFill>
                  <a:srgbClr val="0070C0"/>
                </a:solidFill>
              </a:rPr>
              <a:t>DE </a:t>
            </a:r>
            <a:r>
              <a:rPr lang="pt-BR" sz="2800" b="1" dirty="0">
                <a:solidFill>
                  <a:srgbClr val="0070C0"/>
                </a:solidFill>
              </a:rPr>
              <a:t>IMAGEM PÚBLICA</a:t>
            </a:r>
          </a:p>
          <a:p>
            <a:r>
              <a:rPr lang="pt-BR" sz="2000" b="1" u="sng" dirty="0">
                <a:solidFill>
                  <a:srgbClr val="0070C0"/>
                </a:solidFill>
              </a:rPr>
              <a:t>SILVIA MARIA CAMPOS </a:t>
            </a:r>
            <a:r>
              <a:rPr lang="pt-BR" sz="2000" b="1" u="sng" dirty="0" smtClean="0">
                <a:solidFill>
                  <a:srgbClr val="0070C0"/>
                </a:solidFill>
              </a:rPr>
              <a:t>– PRESIDENTE</a:t>
            </a:r>
          </a:p>
          <a:p>
            <a:endParaRPr lang="pt-BR" sz="800" b="1" u="sng" dirty="0">
              <a:solidFill>
                <a:srgbClr val="0070C0"/>
              </a:solidFill>
            </a:endParaRPr>
          </a:p>
          <a:p>
            <a:r>
              <a:rPr lang="pt-BR" b="1" dirty="0">
                <a:solidFill>
                  <a:srgbClr val="0070C0"/>
                </a:solidFill>
              </a:rPr>
              <a:t>FERNANDO ANTONIO QUINTELLA RIBEIRO</a:t>
            </a:r>
          </a:p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572000" y="1267897"/>
            <a:ext cx="4572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</a:rPr>
              <a:t>DE </a:t>
            </a:r>
            <a:r>
              <a:rPr lang="pt-BR" sz="2800" b="1" dirty="0">
                <a:solidFill>
                  <a:srgbClr val="0070C0"/>
                </a:solidFill>
              </a:rPr>
              <a:t>GRANDES DOADORES</a:t>
            </a:r>
          </a:p>
          <a:p>
            <a:r>
              <a:rPr lang="pt-BR" sz="2000" b="1" u="sng" dirty="0">
                <a:solidFill>
                  <a:srgbClr val="0070C0"/>
                </a:solidFill>
              </a:rPr>
              <a:t>PAULO </a:t>
            </a:r>
            <a:r>
              <a:rPr lang="pt-BR" sz="2000" b="1" u="sng" dirty="0" smtClean="0">
                <a:solidFill>
                  <a:srgbClr val="0070C0"/>
                </a:solidFill>
              </a:rPr>
              <a:t>E. DE B. </a:t>
            </a:r>
            <a:r>
              <a:rPr lang="pt-BR" sz="2000" b="1" u="sng" dirty="0">
                <a:solidFill>
                  <a:srgbClr val="0070C0"/>
                </a:solidFill>
              </a:rPr>
              <a:t>FONSECA - PRESIDENTE</a:t>
            </a:r>
          </a:p>
          <a:p>
            <a:endParaRPr lang="pt-BR" b="1" dirty="0" smtClean="0">
              <a:solidFill>
                <a:srgbClr val="0070C0"/>
              </a:solidFill>
            </a:endParaRPr>
          </a:p>
          <a:p>
            <a:r>
              <a:rPr lang="pt-BR" b="1" dirty="0" smtClean="0">
                <a:solidFill>
                  <a:srgbClr val="0070C0"/>
                </a:solidFill>
              </a:rPr>
              <a:t>ALBERTO </a:t>
            </a:r>
            <a:r>
              <a:rPr lang="pt-BR" b="1" dirty="0">
                <a:solidFill>
                  <a:srgbClr val="0070C0"/>
                </a:solidFill>
              </a:rPr>
              <a:t>DE FREITAS BRANDÃO BITTENCOURT</a:t>
            </a:r>
          </a:p>
          <a:p>
            <a:r>
              <a:rPr lang="pt-BR" b="1" dirty="0">
                <a:solidFill>
                  <a:srgbClr val="0070C0"/>
                </a:solidFill>
              </a:rPr>
              <a:t>AMAURY CEZAR CRUZ COUTO</a:t>
            </a:r>
          </a:p>
          <a:p>
            <a:r>
              <a:rPr lang="pt-BR" b="1" dirty="0">
                <a:solidFill>
                  <a:srgbClr val="0070C0"/>
                </a:solidFill>
              </a:rPr>
              <a:t>ARNO VOIGT</a:t>
            </a:r>
          </a:p>
          <a:p>
            <a:r>
              <a:rPr lang="pt-BR" b="1" dirty="0">
                <a:solidFill>
                  <a:srgbClr val="0070C0"/>
                </a:solidFill>
              </a:rPr>
              <a:t>DEJARINO COSTA DOS SANTOS FILHO</a:t>
            </a:r>
          </a:p>
          <a:p>
            <a:r>
              <a:rPr lang="pt-BR" b="1" dirty="0">
                <a:solidFill>
                  <a:srgbClr val="0070C0"/>
                </a:solidFill>
              </a:rPr>
              <a:t>GERALDO </a:t>
            </a:r>
            <a:r>
              <a:rPr lang="pt-BR" b="1" dirty="0" err="1">
                <a:solidFill>
                  <a:srgbClr val="0070C0"/>
                </a:solidFill>
              </a:rPr>
              <a:t>EUSTAQUIO</a:t>
            </a:r>
            <a:r>
              <a:rPr lang="pt-BR" b="1" dirty="0">
                <a:solidFill>
                  <a:srgbClr val="0070C0"/>
                </a:solidFill>
              </a:rPr>
              <a:t> ALVES</a:t>
            </a:r>
          </a:p>
          <a:p>
            <a:r>
              <a:rPr lang="pt-BR" b="1" dirty="0">
                <a:solidFill>
                  <a:srgbClr val="0070C0"/>
                </a:solidFill>
              </a:rPr>
              <a:t>HUGO DA CRUZ DÓREA</a:t>
            </a:r>
          </a:p>
          <a:p>
            <a:r>
              <a:rPr lang="pt-BR" b="1" dirty="0">
                <a:solidFill>
                  <a:srgbClr val="0070C0"/>
                </a:solidFill>
              </a:rPr>
              <a:t>JOSÉ LUIZ TORO DA SILVA</a:t>
            </a:r>
          </a:p>
          <a:p>
            <a:r>
              <a:rPr lang="pt-BR" b="1" dirty="0">
                <a:solidFill>
                  <a:srgbClr val="0070C0"/>
                </a:solidFill>
              </a:rPr>
              <a:t>JOSÉ MANOEL MARTIN HERNANDES FILHO</a:t>
            </a:r>
          </a:p>
          <a:p>
            <a:r>
              <a:rPr lang="pt-BR" b="1" dirty="0">
                <a:solidFill>
                  <a:srgbClr val="0070C0"/>
                </a:solidFill>
              </a:rPr>
              <a:t>MARIO CESAR MARTINS DE </a:t>
            </a:r>
            <a:r>
              <a:rPr lang="pt-BR" b="1" dirty="0" smtClean="0">
                <a:solidFill>
                  <a:srgbClr val="0070C0"/>
                </a:solidFill>
              </a:rPr>
              <a:t>CAMARGO</a:t>
            </a:r>
          </a:p>
          <a:p>
            <a:endParaRPr lang="pt-BR" sz="1050" b="1" dirty="0">
              <a:solidFill>
                <a:srgbClr val="0070C0"/>
              </a:solidFill>
            </a:endParaRPr>
          </a:p>
          <a:p>
            <a:r>
              <a:rPr lang="pt-BR" sz="2800" b="1" dirty="0" smtClean="0">
                <a:solidFill>
                  <a:srgbClr val="0070C0"/>
                </a:solidFill>
              </a:rPr>
              <a:t>CASAS DA AMIZADE</a:t>
            </a:r>
            <a:endParaRPr lang="pt-BR" sz="2800" b="1" dirty="0">
              <a:solidFill>
                <a:srgbClr val="0070C0"/>
              </a:solidFill>
            </a:endParaRPr>
          </a:p>
          <a:p>
            <a:endParaRPr lang="pt-BR" b="1" dirty="0" smtClean="0">
              <a:solidFill>
                <a:srgbClr val="0070C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809" y="6518970"/>
            <a:ext cx="1367991" cy="262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4616712" y="5533643"/>
            <a:ext cx="457619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</a:rPr>
              <a:t>38 </a:t>
            </a:r>
            <a:r>
              <a:rPr lang="pt-BR" sz="2800" b="1" dirty="0" err="1" smtClean="0">
                <a:solidFill>
                  <a:srgbClr val="0070C0"/>
                </a:solidFill>
              </a:rPr>
              <a:t>GDs</a:t>
            </a:r>
            <a:endParaRPr lang="pt-BR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597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723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228600" y="1337102"/>
            <a:ext cx="3657600" cy="4154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ctangle 7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pt-BR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81000" y="457200"/>
            <a:ext cx="6781800" cy="533400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4000" b="1" cap="all" dirty="0">
                <a:solidFill>
                  <a:schemeClr val="bg1"/>
                </a:solidFill>
                <a:latin typeface="Arial Narrow"/>
                <a:cs typeface="Arial Narrow"/>
              </a:rPr>
              <a:t>ABTRF – </a:t>
            </a:r>
            <a:r>
              <a:rPr lang="pt-BR" sz="4000" b="1" cap="all" dirty="0" smtClean="0">
                <a:solidFill>
                  <a:schemeClr val="bg1"/>
                </a:solidFill>
                <a:latin typeface="Arial Narrow"/>
                <a:cs typeface="Arial Narrow"/>
              </a:rPr>
              <a:t>seguro solidário</a:t>
            </a:r>
          </a:p>
        </p:txBody>
      </p:sp>
      <p:sp>
        <p:nvSpPr>
          <p:cNvPr id="3" name="Retângulo 2"/>
          <p:cNvSpPr/>
          <p:nvPr/>
        </p:nvSpPr>
        <p:spPr>
          <a:xfrm>
            <a:off x="293528" y="1295400"/>
            <a:ext cx="8645018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Como contribuir?</a:t>
            </a:r>
            <a:endParaRPr lang="pt-BR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lvl="1">
              <a:spcBef>
                <a:spcPts val="1200"/>
              </a:spcBef>
              <a:buClr>
                <a:srgbClr val="094BB0"/>
              </a:buClr>
            </a:pPr>
            <a:r>
              <a:rPr lang="pt-BR" sz="2400" b="1" dirty="0" smtClean="0">
                <a:solidFill>
                  <a:srgbClr val="0070C0"/>
                </a:solidFill>
                <a:latin typeface="Arial Narrow" pitchFamily="34" charset="0"/>
              </a:rPr>
              <a:t>Acessar abtrf.org.br</a:t>
            </a:r>
            <a:endParaRPr lang="pt-BR" sz="2400" b="1" dirty="0">
              <a:solidFill>
                <a:srgbClr val="0070C0"/>
              </a:solidFill>
              <a:latin typeface="Arial Narrow" pitchFamily="34" charset="0"/>
            </a:endParaRPr>
          </a:p>
          <a:p>
            <a:pPr lvl="2">
              <a:spcBef>
                <a:spcPts val="1200"/>
              </a:spcBef>
              <a:buClr>
                <a:srgbClr val="094BB0"/>
              </a:buClr>
            </a:pPr>
            <a:r>
              <a:rPr lang="pt-BR" sz="2400" b="1" dirty="0" smtClean="0">
                <a:solidFill>
                  <a:srgbClr val="0070C0"/>
                </a:solidFill>
                <a:latin typeface="Arial Narrow" pitchFamily="34" charset="0"/>
              </a:rPr>
              <a:t>Clicar</a:t>
            </a:r>
            <a:endParaRPr lang="pt-BR" sz="2400" b="1" dirty="0">
              <a:solidFill>
                <a:srgbClr val="0070C0"/>
              </a:solidFill>
              <a:latin typeface="Arial Narrow" pitchFamily="34" charset="0"/>
            </a:endParaRPr>
          </a:p>
          <a:p>
            <a:pPr lvl="2">
              <a:buClr>
                <a:srgbClr val="094BB0"/>
              </a:buClr>
            </a:pPr>
            <a:r>
              <a:rPr lang="pt-BR" sz="2400" b="1" dirty="0" smtClean="0">
                <a:solidFill>
                  <a:srgbClr val="0070C0"/>
                </a:solidFill>
                <a:latin typeface="Arial Narrow" pitchFamily="34" charset="0"/>
              </a:rPr>
              <a:t>Escolher</a:t>
            </a:r>
            <a:endParaRPr lang="pt-BR" sz="2400" b="1" dirty="0">
              <a:solidFill>
                <a:srgbClr val="0070C0"/>
              </a:solidFill>
              <a:latin typeface="Arial Narrow" pitchFamily="34" charset="0"/>
            </a:endParaRPr>
          </a:p>
          <a:p>
            <a:pPr marL="800100" lvl="1" indent="-342900">
              <a:spcBef>
                <a:spcPts val="1200"/>
              </a:spcBef>
              <a:buClr>
                <a:srgbClr val="094BB0"/>
              </a:buClr>
              <a:buFont typeface="+mj-lt"/>
              <a:buAutoNum type="arabicPeriod"/>
            </a:pPr>
            <a:endParaRPr lang="pt-BR" sz="2400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marL="800100" lvl="1" indent="-342900">
              <a:spcBef>
                <a:spcPts val="1200"/>
              </a:spcBef>
              <a:buClr>
                <a:srgbClr val="094BB0"/>
              </a:buClr>
              <a:buFont typeface="+mj-lt"/>
              <a:buAutoNum type="arabicPeriod"/>
            </a:pPr>
            <a:endParaRPr lang="pt-BR" sz="2400" b="1" dirty="0">
              <a:solidFill>
                <a:srgbClr val="0070C0"/>
              </a:solidFill>
              <a:latin typeface="Arial Narrow" pitchFamily="34" charset="0"/>
            </a:endParaRPr>
          </a:p>
          <a:p>
            <a:pPr marL="4000500" lvl="8" indent="-342900">
              <a:spcBef>
                <a:spcPts val="1200"/>
              </a:spcBef>
              <a:buClr>
                <a:srgbClr val="094BB0"/>
              </a:buClr>
              <a:buFont typeface="+mj-lt"/>
              <a:buAutoNum type="arabicPeriod"/>
            </a:pPr>
            <a:endParaRPr lang="pt-BR" sz="800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lvl="8">
              <a:spcBef>
                <a:spcPts val="1200"/>
              </a:spcBef>
              <a:buClr>
                <a:srgbClr val="094BB0"/>
              </a:buClr>
            </a:pPr>
            <a:endParaRPr lang="pt-BR" sz="2400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lvl="8">
              <a:spcBef>
                <a:spcPts val="1200"/>
              </a:spcBef>
              <a:buClr>
                <a:srgbClr val="094BB0"/>
              </a:buClr>
            </a:pPr>
            <a:r>
              <a:rPr lang="pt-BR" sz="2400" b="1" dirty="0" smtClean="0">
                <a:solidFill>
                  <a:srgbClr val="0070C0"/>
                </a:solidFill>
                <a:latin typeface="Arial Narrow" pitchFamily="34" charset="0"/>
              </a:rPr>
              <a:t>Selecionar </a:t>
            </a:r>
            <a:r>
              <a:rPr lang="pt-BR" sz="2400" b="1" dirty="0">
                <a:solidFill>
                  <a:srgbClr val="0070C0"/>
                </a:solidFill>
                <a:latin typeface="Arial Narrow" pitchFamily="34" charset="0"/>
              </a:rPr>
              <a:t>o </a:t>
            </a:r>
            <a:r>
              <a:rPr lang="pt-BR" sz="2400" b="1" dirty="0" smtClean="0">
                <a:solidFill>
                  <a:srgbClr val="0070C0"/>
                </a:solidFill>
                <a:latin typeface="Arial Narrow" pitchFamily="34" charset="0"/>
              </a:rPr>
              <a:t>distrito</a:t>
            </a:r>
          </a:p>
          <a:p>
            <a:pPr lvl="8">
              <a:buClr>
                <a:srgbClr val="094BB0"/>
              </a:buClr>
            </a:pPr>
            <a:r>
              <a:rPr lang="pt-BR" sz="2400" b="1" dirty="0" smtClean="0">
                <a:solidFill>
                  <a:srgbClr val="0070C0"/>
                </a:solidFill>
                <a:latin typeface="Arial Narrow" pitchFamily="34" charset="0"/>
              </a:rPr>
              <a:t>Selecionar o Rotary Club</a:t>
            </a:r>
            <a:endParaRPr lang="pt-BR" sz="2400" b="1" dirty="0">
              <a:solidFill>
                <a:srgbClr val="0070C0"/>
              </a:solidFill>
              <a:latin typeface="Arial Narrow" pitchFamily="34" charset="0"/>
            </a:endParaRPr>
          </a:p>
          <a:p>
            <a:pPr lvl="8">
              <a:buClr>
                <a:srgbClr val="094BB0"/>
              </a:buClr>
            </a:pPr>
            <a:endParaRPr lang="pt-BR" sz="2400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lvl="8">
              <a:buClr>
                <a:srgbClr val="094BB0"/>
              </a:buClr>
            </a:pPr>
            <a:r>
              <a:rPr lang="pt-BR" sz="2400" b="1" dirty="0" smtClean="0">
                <a:solidFill>
                  <a:srgbClr val="0070C0"/>
                </a:solidFill>
                <a:latin typeface="Arial Narrow" pitchFamily="34" charset="0"/>
              </a:rPr>
              <a:t>Preencher </a:t>
            </a:r>
            <a:r>
              <a:rPr lang="pt-BR" sz="2400" b="1" dirty="0">
                <a:solidFill>
                  <a:srgbClr val="0070C0"/>
                </a:solidFill>
                <a:latin typeface="Arial Narrow" pitchFamily="34" charset="0"/>
              </a:rPr>
              <a:t>o </a:t>
            </a:r>
            <a:r>
              <a:rPr lang="pt-BR" sz="2400" b="1" dirty="0" smtClean="0">
                <a:solidFill>
                  <a:srgbClr val="0070C0"/>
                </a:solidFill>
                <a:latin typeface="Arial Narrow" pitchFamily="34" charset="0"/>
              </a:rPr>
              <a:t>formulário</a:t>
            </a:r>
            <a:endParaRPr lang="pt-BR" sz="24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14" name="Imagem 13"/>
          <p:cNvPicPr/>
          <p:nvPr/>
        </p:nvPicPr>
        <p:blipFill rotWithShape="1">
          <a:blip r:embed="rId3"/>
          <a:srcRect l="55427" t="14151" r="30814" b="43082"/>
          <a:stretch/>
        </p:blipFill>
        <p:spPr bwMode="auto">
          <a:xfrm>
            <a:off x="5562600" y="1104900"/>
            <a:ext cx="2209800" cy="3467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m 17"/>
          <p:cNvPicPr/>
          <p:nvPr/>
        </p:nvPicPr>
        <p:blipFill rotWithShape="1">
          <a:blip r:embed="rId4"/>
          <a:srcRect l="18283" t="29932" r="47383" b="37075"/>
          <a:stretch/>
        </p:blipFill>
        <p:spPr bwMode="auto">
          <a:xfrm>
            <a:off x="0" y="3519085"/>
            <a:ext cx="3771900" cy="3338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0" name="Conector angulado 49"/>
          <p:cNvCxnSpPr/>
          <p:nvPr/>
        </p:nvCxnSpPr>
        <p:spPr>
          <a:xfrm flipV="1">
            <a:off x="2362200" y="5639662"/>
            <a:ext cx="1646886" cy="303938"/>
          </a:xfrm>
          <a:prstGeom prst="bentConnector3">
            <a:avLst>
              <a:gd name="adj1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angulado 50"/>
          <p:cNvCxnSpPr/>
          <p:nvPr/>
        </p:nvCxnSpPr>
        <p:spPr>
          <a:xfrm flipV="1">
            <a:off x="2362200" y="5334000"/>
            <a:ext cx="1632331" cy="305662"/>
          </a:xfrm>
          <a:prstGeom prst="bentConnector3">
            <a:avLst>
              <a:gd name="adj1" fmla="val 23963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angulado 23"/>
          <p:cNvCxnSpPr/>
          <p:nvPr/>
        </p:nvCxnSpPr>
        <p:spPr>
          <a:xfrm flipV="1">
            <a:off x="2057400" y="1295400"/>
            <a:ext cx="3657600" cy="1295400"/>
          </a:xfrm>
          <a:prstGeom prst="bentConnector3">
            <a:avLst>
              <a:gd name="adj1" fmla="val 7288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angulado 26"/>
          <p:cNvCxnSpPr/>
          <p:nvPr/>
        </p:nvCxnSpPr>
        <p:spPr>
          <a:xfrm>
            <a:off x="2438400" y="2971800"/>
            <a:ext cx="3276600" cy="457200"/>
          </a:xfrm>
          <a:prstGeom prst="bentConnector3">
            <a:avLst>
              <a:gd name="adj1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809" y="6518970"/>
            <a:ext cx="1367991" cy="262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5843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107504" y="1233777"/>
          <a:ext cx="8928992" cy="5679300"/>
        </p:xfrm>
        <a:graphic>
          <a:graphicData uri="http://schemas.openxmlformats.org/drawingml/2006/table">
            <a:tbl>
              <a:tblPr firstRow="1" firstCol="1" bandRow="1"/>
              <a:tblGrid>
                <a:gridCol w="2783549"/>
                <a:gridCol w="2661089"/>
                <a:gridCol w="3484354"/>
              </a:tblGrid>
              <a:tr h="477567">
                <a:tc gridSpan="3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Identificação de Seguro de Automóvel </a:t>
                      </a:r>
                      <a:br>
                        <a:rPr lang="pt-BR" sz="1600" b="1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</a:br>
                      <a:r>
                        <a:rPr lang="pt-BR" sz="1600" b="1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pt-BR" sz="16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Rotariano,</a:t>
                      </a:r>
                      <a:r>
                        <a:rPr lang="pt-BR" sz="1600" b="1" baseline="0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600" b="1" baseline="0" dirty="0" err="1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Honorario</a:t>
                      </a:r>
                      <a:r>
                        <a:rPr lang="pt-BR" sz="1600" b="1" baseline="0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600" b="1" dirty="0" smtClean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e </a:t>
                      </a:r>
                      <a:r>
                        <a:rPr lang="pt-BR" sz="1600" b="1" dirty="0" err="1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Rotaractiano</a:t>
                      </a:r>
                      <a:r>
                        <a:rPr lang="pt-BR" sz="1600" b="1" dirty="0"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, cônjuge, mãe, pai, sogra, sogro, filha, filho, nora e genro)</a:t>
                      </a:r>
                      <a:endParaRPr lang="pt-BR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30493">
                <a:tc gridSpan="3"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595959"/>
                          </a:solidFill>
                          <a:effectLst/>
                          <a:latin typeface="Arial Narrow"/>
                          <a:ea typeface="Times New Roman"/>
                          <a:cs typeface="Tahoma"/>
                        </a:rPr>
                        <a:t>PORTO        ITAÚ       </a:t>
                      </a:r>
                      <a:r>
                        <a:rPr lang="pt-BR" sz="2000" b="1" dirty="0">
                          <a:solidFill>
                            <a:srgbClr val="595959"/>
                          </a:solidFill>
                          <a:effectLst/>
                          <a:latin typeface="Arial Narrow"/>
                          <a:ea typeface="Times New Roman"/>
                          <a:cs typeface="Calibri"/>
                        </a:rPr>
                        <a:t>  </a:t>
                      </a:r>
                      <a:r>
                        <a:rPr lang="pt-BR" sz="2000" b="1" dirty="0">
                          <a:solidFill>
                            <a:srgbClr val="595959"/>
                          </a:solidFill>
                          <a:effectLst/>
                          <a:latin typeface="Arial Narrow"/>
                          <a:ea typeface="Times New Roman"/>
                          <a:cs typeface="Tahoma"/>
                        </a:rPr>
                        <a:t>AZUL     </a:t>
                      </a:r>
                      <a:endParaRPr lang="pt-BR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4874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1050" b="1" i="0" dirty="0">
                          <a:solidFill>
                            <a:srgbClr val="595959"/>
                          </a:solidFill>
                          <a:effectLst/>
                          <a:latin typeface="Arial Narrow"/>
                          <a:ea typeface="Times New Roman"/>
                          <a:cs typeface="Tahoma"/>
                        </a:rPr>
                        <a:t>Nº DA APÓLICE DO SEGURO</a:t>
                      </a:r>
                      <a:endParaRPr lang="pt-BR" sz="1600" b="1" i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1050" b="1" i="0" dirty="0">
                          <a:solidFill>
                            <a:srgbClr val="595959"/>
                          </a:solidFill>
                          <a:effectLst/>
                          <a:latin typeface="Arial Narrow"/>
                          <a:ea typeface="Times New Roman"/>
                          <a:cs typeface="Tahoma"/>
                        </a:rPr>
                        <a:t>NOME DO SEGURADO</a:t>
                      </a:r>
                      <a:endParaRPr lang="pt-BR" sz="1600" b="1" i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30493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400" b="1" i="0" dirty="0">
                          <a:solidFill>
                            <a:srgbClr val="595959"/>
                          </a:solidFill>
                          <a:effectLst/>
                          <a:latin typeface="Arial Narrow"/>
                          <a:ea typeface="Times New Roman"/>
                          <a:cs typeface="Tahoma"/>
                        </a:rPr>
                        <a:t> </a:t>
                      </a:r>
                      <a:endParaRPr lang="pt-BR" sz="1600" b="1" i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400" b="1" i="0" dirty="0">
                          <a:solidFill>
                            <a:srgbClr val="595959"/>
                          </a:solidFill>
                          <a:effectLst/>
                          <a:latin typeface="Arial Narrow"/>
                          <a:ea typeface="Times New Roman"/>
                          <a:cs typeface="Tahoma"/>
                        </a:rPr>
                        <a:t> </a:t>
                      </a:r>
                      <a:endParaRPr lang="pt-BR" sz="1600" b="1" i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2138">
                <a:tc gridSpan="2"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1050" b="1" i="0" dirty="0">
                          <a:solidFill>
                            <a:srgbClr val="595959"/>
                          </a:solidFill>
                          <a:effectLst/>
                          <a:latin typeface="Arial Narrow"/>
                          <a:ea typeface="Times New Roman"/>
                          <a:cs typeface="Tahoma"/>
                        </a:rPr>
                        <a:t>NOME COMPLETO DO ROTARIANO, quando o segurado for parente</a:t>
                      </a:r>
                      <a:endParaRPr lang="pt-BR" sz="1600" b="1" i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1050" b="1" i="0" dirty="0">
                          <a:solidFill>
                            <a:srgbClr val="595959"/>
                          </a:solidFill>
                          <a:effectLst/>
                          <a:latin typeface="Arial Narrow"/>
                          <a:ea typeface="Times New Roman"/>
                          <a:cs typeface="Tahoma"/>
                        </a:rPr>
                        <a:t>GRAU DE PARENTESCO</a:t>
                      </a:r>
                      <a:endParaRPr lang="pt-BR" sz="1600" b="1" i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30493">
                <a:tc gridSpan="2"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400" b="1" i="0" dirty="0">
                          <a:solidFill>
                            <a:srgbClr val="595959"/>
                          </a:solidFill>
                          <a:effectLst/>
                          <a:latin typeface="Arial Narrow"/>
                          <a:ea typeface="Times New Roman"/>
                          <a:cs typeface="Tahoma"/>
                        </a:rPr>
                        <a:t> </a:t>
                      </a:r>
                      <a:endParaRPr lang="pt-BR" sz="1600" b="1" i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400" b="1" i="0" dirty="0">
                          <a:solidFill>
                            <a:srgbClr val="595959"/>
                          </a:solidFill>
                          <a:effectLst/>
                          <a:latin typeface="Arial Narrow"/>
                          <a:ea typeface="Times New Roman"/>
                          <a:cs typeface="Tahoma"/>
                        </a:rPr>
                        <a:t> </a:t>
                      </a:r>
                      <a:endParaRPr lang="pt-BR" sz="1600" b="1" i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100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1050" b="1" i="0" dirty="0">
                          <a:solidFill>
                            <a:srgbClr val="595959"/>
                          </a:solidFill>
                          <a:effectLst/>
                          <a:latin typeface="Arial Narrow"/>
                          <a:ea typeface="Times New Roman"/>
                          <a:cs typeface="Tahoma"/>
                        </a:rPr>
                        <a:t>Nº </a:t>
                      </a:r>
                      <a:endParaRPr lang="pt-BR" sz="1600" b="1" i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1050" b="1" i="0" dirty="0">
                          <a:solidFill>
                            <a:srgbClr val="595959"/>
                          </a:solidFill>
                          <a:effectLst/>
                          <a:latin typeface="Arial Narrow"/>
                          <a:ea typeface="Times New Roman"/>
                          <a:cs typeface="Tahoma"/>
                        </a:rPr>
                        <a:t>O ROTARIANO EM RI</a:t>
                      </a:r>
                      <a:endParaRPr lang="pt-BR" sz="1600" b="1" i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1050" b="1" i="0" dirty="0">
                          <a:solidFill>
                            <a:srgbClr val="595959"/>
                          </a:solidFill>
                          <a:effectLst/>
                          <a:latin typeface="Arial Narrow"/>
                          <a:ea typeface="Times New Roman"/>
                          <a:cs typeface="Tahoma"/>
                        </a:rPr>
                        <a:t> DISTRITO</a:t>
                      </a:r>
                      <a:endParaRPr lang="pt-BR" sz="1600" b="1" i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1050" b="1" i="0" dirty="0">
                          <a:solidFill>
                            <a:srgbClr val="595959"/>
                          </a:solidFill>
                          <a:effectLst/>
                          <a:latin typeface="Arial Narrow"/>
                          <a:ea typeface="Times New Roman"/>
                          <a:cs typeface="Tahoma"/>
                        </a:rPr>
                        <a:t>FONE DE CONTATO</a:t>
                      </a:r>
                      <a:endParaRPr lang="pt-BR" sz="1600" b="1" i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98479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400" b="1" i="0" dirty="0">
                          <a:solidFill>
                            <a:srgbClr val="595959"/>
                          </a:solidFill>
                          <a:effectLst/>
                          <a:latin typeface="Arial Narrow"/>
                          <a:ea typeface="Times New Roman"/>
                          <a:cs typeface="Tahoma"/>
                        </a:rPr>
                        <a:t> </a:t>
                      </a:r>
                      <a:endParaRPr lang="pt-BR" sz="1600" b="1" i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400" b="1" i="0" dirty="0">
                          <a:solidFill>
                            <a:srgbClr val="595959"/>
                          </a:solidFill>
                          <a:effectLst/>
                          <a:latin typeface="Arial Narrow"/>
                          <a:ea typeface="Times New Roman"/>
                          <a:cs typeface="Tahoma"/>
                        </a:rPr>
                        <a:t> </a:t>
                      </a:r>
                      <a:endParaRPr lang="pt-BR" sz="1600" b="1" i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400" b="1" i="0" dirty="0">
                          <a:solidFill>
                            <a:srgbClr val="595959"/>
                          </a:solidFill>
                          <a:effectLst/>
                          <a:latin typeface="Arial Narrow"/>
                          <a:ea typeface="Times New Roman"/>
                          <a:cs typeface="Tahoma"/>
                        </a:rPr>
                        <a:t> </a:t>
                      </a:r>
                      <a:endParaRPr lang="pt-BR" sz="1600" b="1" i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388">
                <a:tc gridSpan="2"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1050" b="1" i="0" dirty="0">
                          <a:solidFill>
                            <a:srgbClr val="595959"/>
                          </a:solidFill>
                          <a:effectLst/>
                          <a:latin typeface="Arial Narrow"/>
                          <a:ea typeface="Times New Roman"/>
                          <a:cs typeface="Tahoma"/>
                        </a:rPr>
                        <a:t>ROTARY CLUB DE</a:t>
                      </a:r>
                      <a:endParaRPr lang="pt-BR" sz="1600" b="1" i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1050" b="1" i="0" dirty="0">
                          <a:solidFill>
                            <a:srgbClr val="595959"/>
                          </a:solidFill>
                          <a:effectLst/>
                          <a:latin typeface="Arial Narrow"/>
                          <a:ea typeface="Times New Roman"/>
                          <a:cs typeface="Tahoma"/>
                        </a:rPr>
                        <a:t>Nº DO ROTARY CLUB em RI</a:t>
                      </a:r>
                      <a:endParaRPr lang="pt-BR" sz="1600" b="1" i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96143">
                <a:tc gridSpan="2"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400" b="1" i="0" dirty="0">
                          <a:solidFill>
                            <a:srgbClr val="595959"/>
                          </a:solidFill>
                          <a:effectLst/>
                          <a:latin typeface="Arial Narrow"/>
                          <a:ea typeface="Times New Roman"/>
                          <a:cs typeface="Tahoma"/>
                        </a:rPr>
                        <a:t> </a:t>
                      </a:r>
                      <a:endParaRPr lang="pt-BR" sz="1600" b="1" i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400" b="1" i="0" dirty="0">
                          <a:solidFill>
                            <a:srgbClr val="595959"/>
                          </a:solidFill>
                          <a:effectLst/>
                          <a:latin typeface="Arial Narrow"/>
                          <a:ea typeface="Times New Roman"/>
                          <a:cs typeface="Tahoma"/>
                        </a:rPr>
                        <a:t> </a:t>
                      </a:r>
                      <a:endParaRPr lang="pt-BR" sz="1600" b="1" i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13">
                <a:tc gridSpan="3"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1050" b="1" i="0" dirty="0">
                          <a:solidFill>
                            <a:srgbClr val="595959"/>
                          </a:solidFill>
                          <a:effectLst/>
                          <a:latin typeface="Arial Narrow"/>
                          <a:ea typeface="Times New Roman"/>
                          <a:cs typeface="Tahoma"/>
                        </a:rPr>
                        <a:t>E-Mail </a:t>
                      </a:r>
                      <a:endParaRPr lang="pt-BR" sz="1600" b="1" i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05191">
                <a:tc gridSpan="3"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2000" b="1" i="0" dirty="0">
                          <a:solidFill>
                            <a:srgbClr val="595959"/>
                          </a:solidFill>
                          <a:effectLst/>
                          <a:latin typeface="Arial Narrow"/>
                          <a:ea typeface="Times New Roman"/>
                          <a:cs typeface="Tahoma"/>
                        </a:rPr>
                        <a:t> </a:t>
                      </a:r>
                      <a:endParaRPr lang="pt-BR" sz="1400" b="1" i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182265">
                <a:tc gridSpan="3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1200" b="1" i="0" dirty="0">
                          <a:solidFill>
                            <a:srgbClr val="FF0000"/>
                          </a:solidFill>
                          <a:effectLst/>
                          <a:latin typeface="Arial Narrow"/>
                          <a:ea typeface="Times New Roman"/>
                          <a:cs typeface="Tahoma"/>
                        </a:rPr>
                        <a:t>OBS. – as doações são válidas para seguros efetuados</a:t>
                      </a:r>
                      <a:endParaRPr lang="pt-BR" sz="1400" b="1" i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1200" b="1" i="0" dirty="0">
                          <a:solidFill>
                            <a:srgbClr val="FF0000"/>
                          </a:solidFill>
                          <a:effectLst/>
                          <a:latin typeface="Arial Narrow"/>
                          <a:ea typeface="Times New Roman"/>
                          <a:cs typeface="Tahoma"/>
                        </a:rPr>
                        <a:t>até 11 (onze) meses  antes do encaminhamento dos dados para PORTO SEGURO</a:t>
                      </a:r>
                      <a:endParaRPr lang="pt-BR" sz="1400" b="1" i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pt-BR" sz="1400" b="1" i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t-BR" sz="1200" b="1" i="0" dirty="0">
                          <a:solidFill>
                            <a:srgbClr val="FF0000"/>
                          </a:solidFill>
                          <a:effectLst/>
                          <a:latin typeface="Arial Narrow"/>
                          <a:ea typeface="Times New Roman"/>
                          <a:cs typeface="Tahoma"/>
                        </a:rPr>
                        <a:t>Encaminhar este formulário para </a:t>
                      </a:r>
                      <a:r>
                        <a:rPr lang="pt-BR" sz="1200" b="1" i="0" u="sng" dirty="0">
                          <a:solidFill>
                            <a:srgbClr val="0000FF"/>
                          </a:solidFill>
                          <a:effectLst/>
                          <a:latin typeface="Arial Narrow"/>
                          <a:ea typeface="Times New Roman"/>
                          <a:cs typeface="Tahoma"/>
                          <a:hlinkClick r:id="rId2"/>
                        </a:rPr>
                        <a:t>rotary.convenio@portoseguro.com.br</a:t>
                      </a:r>
                      <a:endParaRPr lang="pt-BR" sz="1400" b="1" i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64488" cy="100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62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pt-BR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457200"/>
            <a:ext cx="6781800" cy="533400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b="1" cap="all" dirty="0" err="1" smtClean="0">
                <a:solidFill>
                  <a:schemeClr val="bg1"/>
                </a:solidFill>
                <a:latin typeface="Arial Narrow"/>
                <a:cs typeface="Arial Narrow"/>
              </a:rPr>
              <a:t>Abtrf</a:t>
            </a:r>
            <a:r>
              <a:rPr lang="pt-BR" b="1" cap="all" dirty="0">
                <a:solidFill>
                  <a:schemeClr val="bg1"/>
                </a:solidFill>
                <a:latin typeface="Arial Narrow"/>
                <a:cs typeface="Arial Narrow"/>
              </a:rPr>
              <a:t> – SEGURO </a:t>
            </a:r>
            <a:r>
              <a:rPr lang="pt-BR" b="1" cap="all" dirty="0" smtClean="0">
                <a:solidFill>
                  <a:schemeClr val="bg1"/>
                </a:solidFill>
                <a:latin typeface="Arial Narrow"/>
                <a:cs typeface="Arial Narrow"/>
              </a:rPr>
              <a:t>SOLIDÁRIO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42165" y="1345820"/>
            <a:ext cx="3657600" cy="4154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461246" y="1295400"/>
            <a:ext cx="79840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>
              <a:latin typeface="Arial Narrow" pitchFamily="34" charset="0"/>
            </a:endParaRPr>
          </a:p>
          <a:p>
            <a:r>
              <a:rPr lang="pt-BR" sz="2400" dirty="0">
                <a:latin typeface="Arial Narrow" pitchFamily="34" charset="0"/>
              </a:rPr>
              <a:t>    </a:t>
            </a:r>
          </a:p>
        </p:txBody>
      </p:sp>
      <p:sp>
        <p:nvSpPr>
          <p:cNvPr id="3" name="Retângulo 2"/>
          <p:cNvSpPr/>
          <p:nvPr/>
        </p:nvSpPr>
        <p:spPr>
          <a:xfrm>
            <a:off x="242165" y="1312460"/>
            <a:ext cx="8422206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 que é o programa?</a:t>
            </a:r>
          </a:p>
          <a:p>
            <a:endParaRPr lang="pt-BR" sz="2100" dirty="0" smtClean="0">
              <a:latin typeface="Arial Narrow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3600" b="1" dirty="0" smtClean="0">
                <a:solidFill>
                  <a:srgbClr val="0070C0"/>
                </a:solidFill>
                <a:latin typeface="Arial Narrow" pitchFamily="34" charset="0"/>
              </a:rPr>
              <a:t>Porto </a:t>
            </a:r>
            <a:r>
              <a:rPr lang="pt-BR" sz="3600" b="1" dirty="0">
                <a:solidFill>
                  <a:srgbClr val="0070C0"/>
                </a:solidFill>
                <a:latin typeface="Arial Narrow" pitchFamily="34" charset="0"/>
              </a:rPr>
              <a:t>Seguro, Itaú e Azul </a:t>
            </a:r>
            <a:r>
              <a:rPr lang="pt-BR" sz="3600" b="1" dirty="0" smtClean="0">
                <a:solidFill>
                  <a:srgbClr val="0070C0"/>
                </a:solidFill>
                <a:latin typeface="Arial Narrow" pitchFamily="34" charset="0"/>
              </a:rPr>
              <a:t>Seguros </a:t>
            </a:r>
            <a:r>
              <a:rPr lang="pt-BR" sz="2400" b="1" dirty="0" smtClean="0">
                <a:solidFill>
                  <a:srgbClr val="0070C0"/>
                </a:solidFill>
                <a:latin typeface="Arial Narrow" pitchFamily="34" charset="0"/>
              </a:rPr>
              <a:t>contribuem com o </a:t>
            </a:r>
            <a:r>
              <a:rPr lang="pt-BR" sz="2400" b="1" dirty="0">
                <a:solidFill>
                  <a:srgbClr val="0070C0"/>
                </a:solidFill>
                <a:latin typeface="Arial Narrow" pitchFamily="34" charset="0"/>
              </a:rPr>
              <a:t>equivalente a 5% do valor do prêmio líquido </a:t>
            </a:r>
            <a:r>
              <a:rPr lang="pt-BR" sz="2400" b="1" dirty="0" smtClean="0">
                <a:solidFill>
                  <a:srgbClr val="0070C0"/>
                </a:solidFill>
                <a:latin typeface="Arial Narrow" pitchFamily="34" charset="0"/>
              </a:rPr>
              <a:t>do seguro </a:t>
            </a:r>
            <a:r>
              <a:rPr lang="pt-BR" sz="2400" b="1" dirty="0">
                <a:solidFill>
                  <a:srgbClr val="0070C0"/>
                </a:solidFill>
                <a:latin typeface="Arial Narrow" pitchFamily="34" charset="0"/>
              </a:rPr>
              <a:t>dos </a:t>
            </a:r>
            <a:r>
              <a:rPr lang="pt-BR" sz="2400" b="1" dirty="0" smtClean="0">
                <a:solidFill>
                  <a:srgbClr val="0070C0"/>
                </a:solidFill>
                <a:latin typeface="Arial Narrow" pitchFamily="34" charset="0"/>
              </a:rPr>
              <a:t>rotarianos, que informarem o </a:t>
            </a:r>
            <a:r>
              <a:rPr lang="pt-BR" sz="2400" b="1" dirty="0">
                <a:solidFill>
                  <a:srgbClr val="0070C0"/>
                </a:solidFill>
                <a:latin typeface="Arial Narrow" pitchFamily="34" charset="0"/>
              </a:rPr>
              <a:t>seguro de </a:t>
            </a:r>
            <a:r>
              <a:rPr lang="pt-BR" sz="2400" b="1" dirty="0" smtClean="0">
                <a:solidFill>
                  <a:srgbClr val="0070C0"/>
                </a:solidFill>
                <a:latin typeface="Arial Narrow" pitchFamily="34" charset="0"/>
              </a:rPr>
              <a:t>seus veículos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pt-BR" sz="3600" b="1" dirty="0" smtClean="0">
                <a:solidFill>
                  <a:srgbClr val="0070C0"/>
                </a:solidFill>
                <a:latin typeface="Arial Narrow" pitchFamily="34" charset="0"/>
              </a:rPr>
              <a:t>Incluídos</a:t>
            </a:r>
            <a:r>
              <a:rPr lang="pt-BR" sz="2400" b="1" dirty="0" smtClean="0">
                <a:solidFill>
                  <a:srgbClr val="0070C0"/>
                </a:solidFill>
                <a:latin typeface="Arial Narrow" pitchFamily="34" charset="0"/>
              </a:rPr>
              <a:t> os seguros de  cônjuges, pais, sogros, genros, noras e filhos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pt-BR" sz="3600" b="1" dirty="0" smtClean="0">
                <a:solidFill>
                  <a:srgbClr val="0070C0"/>
                </a:solidFill>
                <a:latin typeface="Arial Narrow" pitchFamily="34" charset="0"/>
              </a:rPr>
              <a:t>Não há custo </a:t>
            </a:r>
            <a:r>
              <a:rPr lang="pt-BR" sz="2400" b="1" dirty="0" smtClean="0">
                <a:solidFill>
                  <a:srgbClr val="0070C0"/>
                </a:solidFill>
                <a:latin typeface="Arial Narrow" pitchFamily="34" charset="0"/>
              </a:rPr>
              <a:t>ao rotariano</a:t>
            </a:r>
            <a:r>
              <a:rPr lang="pt-BR" sz="2400" b="1" dirty="0" smtClean="0">
                <a:solidFill>
                  <a:srgbClr val="0070C0"/>
                </a:solidFill>
                <a:latin typeface="Arial Narrow" pitchFamily="34" charset="0"/>
              </a:rPr>
              <a:t>, assoc</a:t>
            </a:r>
            <a:r>
              <a:rPr lang="pt-BR" sz="2400" b="1" dirty="0" smtClean="0">
                <a:solidFill>
                  <a:srgbClr val="0070C0"/>
                </a:solidFill>
                <a:latin typeface="Arial Narrow" pitchFamily="34" charset="0"/>
              </a:rPr>
              <a:t>. honorário ou </a:t>
            </a:r>
            <a:r>
              <a:rPr lang="pt-BR" sz="2400" b="1" dirty="0" err="1" smtClean="0">
                <a:solidFill>
                  <a:srgbClr val="0070C0"/>
                </a:solidFill>
                <a:latin typeface="Arial Narrow" pitchFamily="34" charset="0"/>
              </a:rPr>
              <a:t>rotaractiano</a:t>
            </a:r>
            <a:r>
              <a:rPr lang="pt-BR" sz="24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pt-BR" sz="3600" b="1" dirty="0" smtClean="0">
                <a:solidFill>
                  <a:srgbClr val="0070C0"/>
                </a:solidFill>
                <a:latin typeface="Arial Narrow" pitchFamily="34" charset="0"/>
              </a:rPr>
              <a:t>A doação </a:t>
            </a:r>
            <a:r>
              <a:rPr lang="pt-BR" sz="2400" b="1" dirty="0" smtClean="0">
                <a:solidFill>
                  <a:srgbClr val="0070C0"/>
                </a:solidFill>
                <a:latin typeface="Arial Narrow" pitchFamily="34" charset="0"/>
              </a:rPr>
              <a:t>é da seguradora e é contabilizada no valor das doações totais do </a:t>
            </a:r>
            <a:r>
              <a:rPr lang="pt-BR" sz="2400" b="1" dirty="0">
                <a:solidFill>
                  <a:srgbClr val="0070C0"/>
                </a:solidFill>
                <a:latin typeface="Arial Narrow" pitchFamily="34" charset="0"/>
              </a:rPr>
              <a:t>Rotary Club </a:t>
            </a:r>
            <a:endParaRPr lang="pt-BR" sz="20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5" y="6518970"/>
            <a:ext cx="1367991" cy="262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764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rotaryserviceptg.files.wordpress.com/2014/03/wahlund-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667"/>
          <a:stretch/>
        </p:blipFill>
        <p:spPr bwMode="auto">
          <a:xfrm>
            <a:off x="5007262" y="597413"/>
            <a:ext cx="4136737" cy="62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7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pt-BR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81000" y="457200"/>
            <a:ext cx="6781800" cy="533400"/>
          </a:xfrm>
          <a:prstGeom prst="rect">
            <a:avLst/>
          </a:prstGeom>
        </p:spPr>
        <p:txBody>
          <a:bodyPr lIns="0" tIns="0" rIns="0" bIns="0"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b="1" cap="all" dirty="0" err="1" smtClean="0">
                <a:solidFill>
                  <a:schemeClr val="bg1"/>
                </a:solidFill>
                <a:latin typeface="Arial Narrow"/>
                <a:cs typeface="Arial Narrow"/>
              </a:rPr>
              <a:t>Abtrf</a:t>
            </a:r>
            <a:r>
              <a:rPr lang="pt-BR" b="1" cap="all" dirty="0">
                <a:solidFill>
                  <a:schemeClr val="bg1"/>
                </a:solidFill>
                <a:latin typeface="Arial Narrow"/>
                <a:cs typeface="Arial Narrow"/>
              </a:rPr>
              <a:t> – SEGURO SOLIDÁRIO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2272129"/>
            <a:ext cx="4931061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94BB0"/>
              </a:buClr>
            </a:pP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pt-BR" sz="1200" dirty="0" smtClean="0">
              <a:latin typeface="Arial Narrow" pitchFamily="34" charset="0"/>
            </a:endParaRPr>
          </a:p>
          <a:p>
            <a:pPr>
              <a:buClr>
                <a:srgbClr val="094BB0"/>
              </a:buClr>
            </a:pPr>
            <a:endParaRPr lang="pt-BR" sz="2400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>
              <a:buClr>
                <a:srgbClr val="094BB0"/>
              </a:buClr>
            </a:pPr>
            <a:r>
              <a:rPr lang="pt-BR" sz="3200" b="1" dirty="0" smtClean="0">
                <a:solidFill>
                  <a:srgbClr val="0070C0"/>
                </a:solidFill>
                <a:latin typeface="Arial Narrow" pitchFamily="34" charset="0"/>
              </a:rPr>
              <a:t>As contribuições se somam </a:t>
            </a:r>
            <a:r>
              <a:rPr lang="pt-BR" sz="3200" b="1" dirty="0">
                <a:solidFill>
                  <a:srgbClr val="0070C0"/>
                </a:solidFill>
                <a:latin typeface="Arial Narrow" pitchFamily="34" charset="0"/>
              </a:rPr>
              <a:t>ao total </a:t>
            </a:r>
            <a:r>
              <a:rPr lang="pt-BR" sz="3200" b="1" dirty="0" smtClean="0">
                <a:solidFill>
                  <a:srgbClr val="0070C0"/>
                </a:solidFill>
                <a:latin typeface="Arial Narrow" pitchFamily="34" charset="0"/>
              </a:rPr>
              <a:t> do RC</a:t>
            </a:r>
          </a:p>
          <a:p>
            <a:pPr>
              <a:buClr>
                <a:srgbClr val="094BB0"/>
              </a:buClr>
            </a:pPr>
            <a:endParaRPr lang="pt-BR" sz="3200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>
              <a:buClr>
                <a:srgbClr val="094BB0"/>
              </a:buClr>
            </a:pPr>
            <a:endParaRPr lang="pt-BR" sz="3200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>
              <a:buClr>
                <a:srgbClr val="094BB0"/>
              </a:buClr>
            </a:pPr>
            <a:r>
              <a:rPr lang="pt-BR" sz="3200" b="1" dirty="0" smtClean="0">
                <a:solidFill>
                  <a:srgbClr val="0070C0"/>
                </a:solidFill>
                <a:latin typeface="Arial Narrow" pitchFamily="34" charset="0"/>
              </a:rPr>
              <a:t>Contribuem p/atingir </a:t>
            </a:r>
            <a:r>
              <a:rPr lang="pt-BR" sz="3200" b="1" dirty="0">
                <a:solidFill>
                  <a:srgbClr val="0070C0"/>
                </a:solidFill>
                <a:latin typeface="Arial Narrow" pitchFamily="34" charset="0"/>
              </a:rPr>
              <a:t>a meta </a:t>
            </a:r>
            <a:r>
              <a:rPr lang="pt-BR" sz="3200" b="1" dirty="0" smtClean="0">
                <a:solidFill>
                  <a:srgbClr val="0070C0"/>
                </a:solidFill>
                <a:latin typeface="Arial Narrow" pitchFamily="34" charset="0"/>
              </a:rPr>
              <a:t>da </a:t>
            </a:r>
            <a:r>
              <a:rPr lang="pt-BR" sz="3200" b="1" dirty="0">
                <a:solidFill>
                  <a:srgbClr val="0070C0"/>
                </a:solidFill>
                <a:latin typeface="Arial Narrow" pitchFamily="34" charset="0"/>
              </a:rPr>
              <a:t>Fundação Rotária </a:t>
            </a:r>
            <a:r>
              <a:rPr lang="pt-BR" sz="3200" b="1" dirty="0" smtClean="0">
                <a:solidFill>
                  <a:srgbClr val="0070C0"/>
                </a:solidFill>
                <a:latin typeface="Arial Narrow" pitchFamily="34" charset="0"/>
              </a:rPr>
              <a:t>do RC / DISTRITO</a:t>
            </a:r>
            <a:endParaRPr lang="pt-BR" sz="3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4648200" y="990600"/>
            <a:ext cx="718127" cy="5867400"/>
          </a:xfrm>
          <a:prstGeom prst="rect">
            <a:avLst/>
          </a:prstGeom>
          <a:solidFill>
            <a:schemeClr val="accent1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7"/>
          <p:cNvSpPr/>
          <p:nvPr/>
        </p:nvSpPr>
        <p:spPr>
          <a:xfrm>
            <a:off x="4419600" y="990600"/>
            <a:ext cx="718127" cy="5867400"/>
          </a:xfrm>
          <a:prstGeom prst="rect">
            <a:avLst/>
          </a:prstGeom>
          <a:solidFill>
            <a:schemeClr val="accent1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aixaDeTexto 1"/>
          <p:cNvSpPr txBox="1"/>
          <p:nvPr/>
        </p:nvSpPr>
        <p:spPr>
          <a:xfrm>
            <a:off x="0" y="1385692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UTI HOSP. S.FCO DE ASSIS - GG</a:t>
            </a:r>
            <a:endParaRPr lang="pt-BR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907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ersonalizada 32">
      <a:dk1>
        <a:srgbClr val="49345F"/>
      </a:dk1>
      <a:lt1>
        <a:srgbClr val="FFFF00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3162</TotalTime>
  <Words>907</Words>
  <Application>Microsoft Office PowerPoint</Application>
  <PresentationFormat>Apresentação na tela (4:3)</PresentationFormat>
  <Paragraphs>252</Paragraphs>
  <Slides>18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18</vt:i4>
      </vt:variant>
    </vt:vector>
  </HeadingPairs>
  <TitlesOfParts>
    <vt:vector size="28" baseType="lpstr">
      <vt:lpstr>Arial</vt:lpstr>
      <vt:lpstr>Arial Narrow</vt:lpstr>
      <vt:lpstr>Calibri</vt:lpstr>
      <vt:lpstr>Georgia</vt:lpstr>
      <vt:lpstr>Tahoma</vt:lpstr>
      <vt:lpstr>Times New Roman</vt:lpstr>
      <vt:lpstr>Wingdings</vt:lpstr>
      <vt:lpstr>ヒラギノ角ゴ Pro W3</vt:lpstr>
      <vt:lpstr>Office Theme</vt:lpstr>
      <vt:lpstr>2_Custom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D4420 US$ mil</vt:lpstr>
    </vt:vector>
  </TitlesOfParts>
  <Company>Rotary International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Chad Stutsman</dc:creator>
  <cp:lastModifiedBy>Hipolito</cp:lastModifiedBy>
  <cp:revision>297</cp:revision>
  <dcterms:created xsi:type="dcterms:W3CDTF">2013-05-14T15:05:19Z</dcterms:created>
  <dcterms:modified xsi:type="dcterms:W3CDTF">2014-11-27T14:16:26Z</dcterms:modified>
</cp:coreProperties>
</file>